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43"/>
  </p:notesMasterIdLst>
  <p:sldIdLst>
    <p:sldId id="256" r:id="rId2"/>
    <p:sldId id="263" r:id="rId3"/>
    <p:sldId id="257" r:id="rId4"/>
    <p:sldId id="258" r:id="rId5"/>
    <p:sldId id="266" r:id="rId6"/>
    <p:sldId id="259" r:id="rId7"/>
    <p:sldId id="264" r:id="rId8"/>
    <p:sldId id="261" r:id="rId9"/>
    <p:sldId id="28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0" r:id="rId20"/>
    <p:sldId id="279" r:id="rId21"/>
    <p:sldId id="294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7" r:id="rId30"/>
    <p:sldId id="268" r:id="rId31"/>
    <p:sldId id="262" r:id="rId32"/>
    <p:sldId id="288" r:id="rId33"/>
    <p:sldId id="289" r:id="rId34"/>
    <p:sldId id="290" r:id="rId35"/>
    <p:sldId id="293" r:id="rId36"/>
    <p:sldId id="298" r:id="rId37"/>
    <p:sldId id="299" r:id="rId38"/>
    <p:sldId id="300" r:id="rId39"/>
    <p:sldId id="297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528" y="-1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rgbClr val="A6A6A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rgbClr val="A6A6A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rgbClr val="A6A6A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</dgm:pt>
    <dgm:pt modelId="{432932A6-FE4A-AC44-AD69-E1AD78741A92}" type="sibTrans" cxnId="{10DD4292-150C-ED49-B789-7212D18631A6}">
      <dgm:prSet/>
      <dgm:spPr/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</dgm:pt>
    <dgm:pt modelId="{F04D9990-74C4-7D40-B61D-27F28567D2EC}" type="sibTrans" cxnId="{41F5F0A1-C911-6E4D-884C-31BD55327255}">
      <dgm:prSet/>
      <dgm:spPr/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</dgm:pt>
    <dgm:pt modelId="{FDF37731-AFFF-AC43-B8DF-F83CD597C47E}" type="sibTrans" cxnId="{A8CB46A1-CE4B-F943-B0E4-710E32645DE5}">
      <dgm:prSet/>
      <dgm:spPr/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</dgm:pt>
    <dgm:pt modelId="{641A8E84-C31B-6B40-90CA-131A3CF461FF}" type="sibTrans" cxnId="{E5D4A3C4-79EA-9848-A8E4-B2DB506F7647}">
      <dgm:prSet/>
      <dgm:spPr/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Word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tx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/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/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/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/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/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/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</dgm:pt>
    <dgm:pt modelId="{DA6FA60F-182F-8A42-9296-CAC7DBD12D82}" type="sibTrans" cxnId="{563E0A54-0D2B-7241-B1A1-0A4EC7647BC6}">
      <dgm:prSet/>
      <dgm:spPr/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rgbClr val="A6A6A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B8D3C705-51A7-BB40-B043-2684FE884783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rgbClr val="A6A6A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C20DA4F-E1D2-3E48-AE7F-C298C98D84F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rgbClr val="A6A6A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20F315C-80D3-6449-8129-EA3088171BF0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D126736-C169-8348-B597-341EF680912C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77C51576-505E-DB4A-B601-98FFE764A9B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8BDD97E-59ED-F341-977D-5FD3B1AE0BDB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FEC7F779-1773-E040-A0FB-98CC5BF60A3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0214"/>
                <a:satOff val="-17"/>
                <a:lumOff val="717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40854"/>
                <a:satOff val="-66"/>
                <a:lumOff val="286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0641"/>
                <a:satOff val="-50"/>
                <a:lumOff val="2151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0427"/>
                <a:satOff val="-33"/>
                <a:lumOff val="1434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Word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36315"/>
                <a:satOff val="-59"/>
                <a:lumOff val="254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27236"/>
                <a:satOff val="-44"/>
                <a:lumOff val="1912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18158"/>
                <a:satOff val="-29"/>
                <a:lumOff val="127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alpha val="50000"/>
                <a:hueOff val="-9079"/>
                <a:satOff val="-15"/>
                <a:lumOff val="63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Stds also learned about setting goals, deadlines and meeting these goals.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968F2-8F02-4D0C-8D3F-94AB30219AE8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Computer Literacy Meaningful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Neela</a:t>
            </a:r>
            <a:r>
              <a:rPr lang="en-US" dirty="0" smtClean="0"/>
              <a:t> </a:t>
            </a:r>
            <a:r>
              <a:rPr lang="en-US" dirty="0" err="1" smtClean="0"/>
              <a:t>Jayaraman</a:t>
            </a:r>
            <a:endParaRPr lang="en-US" dirty="0" smtClean="0"/>
          </a:p>
          <a:p>
            <a:r>
              <a:rPr lang="en-US" dirty="0" smtClean="0"/>
              <a:t>Heather Tatton-Harris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Sequencing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 … Mayer, 1977 and quote from SIOP book about importance of schema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7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8738719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4038600" cy="1514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4903606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5814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5734158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62200" y="35814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0091681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24200" y="3581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2957288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5052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 word searches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482537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3581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242820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5052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6384878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581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Sequencing –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Hardware</a:t>
            </a:r>
            <a:r>
              <a:rPr lang="en-US" dirty="0"/>
              <a:t>: </a:t>
            </a:r>
            <a:r>
              <a:rPr lang="en-US" dirty="0" smtClean="0"/>
              <a:t>Components, keyboard, turning on</a:t>
            </a:r>
            <a:r>
              <a:rPr lang="en-US" dirty="0"/>
              <a:t>/off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Operating System I: Windows (open, close, </a:t>
            </a:r>
            <a:r>
              <a:rPr lang="en-US" dirty="0" smtClean="0"/>
              <a:t>start, </a:t>
            </a:r>
            <a:r>
              <a:rPr lang="en-US" dirty="0"/>
              <a:t>etc.)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Notepad 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Mouse </a:t>
            </a:r>
            <a:r>
              <a:rPr lang="en-US" dirty="0"/>
              <a:t>skills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Software </a:t>
            </a:r>
            <a:r>
              <a:rPr lang="en-US" dirty="0"/>
              <a:t>I: What are programs? (Introduce web browsers)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Internet features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Searching </a:t>
            </a:r>
            <a:r>
              <a:rPr lang="en-US" dirty="0" smtClean="0"/>
              <a:t>Internet </a:t>
            </a:r>
            <a:r>
              <a:rPr lang="en-US" dirty="0"/>
              <a:t>using keywords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Keyboarding 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Software </a:t>
            </a:r>
            <a:r>
              <a:rPr lang="en-US" dirty="0"/>
              <a:t>II: Companies and their different products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Email with Gmail 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Privacy </a:t>
            </a:r>
            <a:r>
              <a:rPr lang="en-US" dirty="0"/>
              <a:t>I: Passwords </a:t>
            </a:r>
            <a:r>
              <a:rPr lang="en-US" dirty="0" smtClean="0"/>
              <a:t>&amp; What should be private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Word </a:t>
            </a:r>
            <a:r>
              <a:rPr lang="en-US" dirty="0"/>
              <a:t>on </a:t>
            </a:r>
            <a:r>
              <a:rPr lang="en-US" dirty="0" err="1" smtClean="0"/>
              <a:t>GoogleDrive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your hand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883094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471222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093070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3955612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622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403855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05200" y="35052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7639879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6303327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5052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351490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581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Sequence – Phase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8185952"/>
              </p:ext>
            </p:extLst>
          </p:nvPr>
        </p:nvGraphicFramePr>
        <p:xfrm>
          <a:off x="0" y="16732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581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Sequencing –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Computer </a:t>
            </a:r>
            <a:r>
              <a:rPr lang="en-US" dirty="0"/>
              <a:t>Security I (Physical issues)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Software / Operating Systems </a:t>
            </a:r>
            <a:r>
              <a:rPr lang="en-US" dirty="0" smtClean="0"/>
              <a:t>II</a:t>
            </a:r>
            <a:endParaRPr lang="en-US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Excel 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Hardware </a:t>
            </a:r>
            <a:r>
              <a:rPr lang="en-US" dirty="0"/>
              <a:t>II: Saving files, Organizing files, Creating folders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Google Drive: </a:t>
            </a:r>
            <a:r>
              <a:rPr lang="en-US" dirty="0" smtClean="0"/>
              <a:t>Compare Google </a:t>
            </a:r>
            <a:r>
              <a:rPr lang="en-US" dirty="0"/>
              <a:t>Drive &amp; MS Office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Google </a:t>
            </a:r>
            <a:r>
              <a:rPr lang="en-US" dirty="0"/>
              <a:t>Account options: Gmail, Drive, Calendar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Google Chrome I: Browser Settings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Google Chrome II: Apps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Privacy II: Spam, scams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Hardware </a:t>
            </a:r>
            <a:r>
              <a:rPr lang="en-US" dirty="0"/>
              <a:t>III: Storage Options (Internal, external, cloud)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How to Buy a 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 at two adult ed. programs</a:t>
            </a:r>
          </a:p>
          <a:p>
            <a:r>
              <a:rPr lang="en-US" dirty="0" smtClean="0"/>
              <a:t>Instructional philosophy</a:t>
            </a:r>
          </a:p>
          <a:p>
            <a:r>
              <a:rPr lang="en-US" dirty="0" smtClean="0"/>
              <a:t>Sequencing of topics</a:t>
            </a:r>
          </a:p>
          <a:p>
            <a:r>
              <a:rPr lang="en-US" dirty="0" smtClean="0"/>
              <a:t>Example lessons </a:t>
            </a:r>
          </a:p>
          <a:p>
            <a:pPr lvl="1"/>
            <a:r>
              <a:rPr lang="en-US" dirty="0" smtClean="0"/>
              <a:t>metaphors and personalized tasks</a:t>
            </a:r>
          </a:p>
          <a:p>
            <a:r>
              <a:rPr lang="en-US" dirty="0" smtClean="0"/>
              <a:t>Discussion 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Sequencing – 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and privacy settings</a:t>
            </a:r>
          </a:p>
          <a:p>
            <a:r>
              <a:rPr lang="en-US" dirty="0" smtClean="0"/>
              <a:t>Secure websites and online transactions</a:t>
            </a:r>
          </a:p>
          <a:p>
            <a:r>
              <a:rPr lang="en-US" dirty="0" smtClean="0"/>
              <a:t>User settings within the operating system</a:t>
            </a:r>
          </a:p>
          <a:p>
            <a:r>
              <a:rPr lang="en-US" dirty="0" smtClean="0"/>
              <a:t>Voice over IP</a:t>
            </a:r>
          </a:p>
          <a:p>
            <a:r>
              <a:rPr lang="en-US" dirty="0" smtClean="0"/>
              <a:t>Creating a website for a business using </a:t>
            </a:r>
            <a:r>
              <a:rPr lang="en-US" dirty="0" err="1" smtClean="0"/>
              <a:t>Weebly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4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Metaphors (instructional)</a:t>
            </a:r>
            <a:endParaRPr lang="en-US" dirty="0"/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Vocabulary &amp; Building Background</a:t>
            </a:r>
          </a:p>
          <a:p>
            <a:r>
              <a:rPr lang="en-US" dirty="0" smtClean="0"/>
              <a:t>Authentic tasks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89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7125"/>
              </p:ext>
            </p:extLst>
          </p:nvPr>
        </p:nvGraphicFramePr>
        <p:xfrm>
          <a:off x="533400" y="20574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Apps</a:t>
                      </a:r>
                      <a:r>
                        <a:rPr lang="en-US" baseline="0" dirty="0" smtClean="0"/>
                        <a:t> lunchbox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724400"/>
            <a:ext cx="426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“Through metaphors we extend our understanding.”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50223"/>
            <a:ext cx="5396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Pugh, 1989. </a:t>
            </a:r>
            <a:r>
              <a:rPr lang="en-US" sz="1100" i="1" dirty="0" smtClean="0"/>
              <a:t>Metaphor and Learning</a:t>
            </a:r>
            <a:r>
              <a:rPr lang="en-US" sz="1100" dirty="0" smtClean="0"/>
              <a:t>. Reading Research and Instruction, v. 28, 3.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1968500" cy="19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35445" t="20091" r="34247" b="24765"/>
          <a:stretch/>
        </p:blipFill>
        <p:spPr bwMode="auto">
          <a:xfrm>
            <a:off x="4648200" y="533400"/>
            <a:ext cx="4267200" cy="5257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33478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100" dirty="0" err="1"/>
              <a:t>Echevaria</a:t>
            </a:r>
            <a:r>
              <a:rPr lang="en-US" sz="1100" dirty="0"/>
              <a:t> &amp; Graves (2007</a:t>
            </a:r>
            <a:r>
              <a:rPr lang="en-US" sz="1100" dirty="0" smtClean="0"/>
              <a:t>).  Sheltered content instruction: Teaching English language learners with diverse abilities.  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Ed. Boston: </a:t>
            </a:r>
            <a:r>
              <a:rPr lang="en-US" sz="1100" dirty="0" err="1" smtClean="0"/>
              <a:t>Allyn</a:t>
            </a:r>
            <a:r>
              <a:rPr lang="en-US" sz="1100" dirty="0" smtClean="0"/>
              <a:t> &amp; Bacon.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209800"/>
            <a:ext cx="3810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do.</a:t>
            </a:r>
          </a:p>
        </p:txBody>
      </p:sp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&amp; Building Background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Connecting what </a:t>
            </a:r>
            <a:r>
              <a:rPr lang="en-US" sz="2400" dirty="0" err="1" smtClean="0"/>
              <a:t>Ss</a:t>
            </a:r>
            <a:r>
              <a:rPr lang="en-US" sz="2400" dirty="0" smtClean="0"/>
              <a:t> already know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Introducing vocabulary</a:t>
            </a:r>
          </a:p>
          <a:p>
            <a:r>
              <a:rPr lang="en-US" sz="2400" dirty="0" smtClean="0"/>
              <a:t>Exploring to learn</a:t>
            </a:r>
          </a:p>
          <a:p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931" t="19634" r="34504" b="10502"/>
          <a:stretch/>
        </p:blipFill>
        <p:spPr bwMode="auto">
          <a:xfrm>
            <a:off x="4800600" y="1478280"/>
            <a:ext cx="4006215" cy="5151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Tasks/Assessment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76600" cy="4194048"/>
          </a:xfrm>
        </p:spPr>
        <p:txBody>
          <a:bodyPr>
            <a:normAutofit/>
          </a:bodyPr>
          <a:lstStyle/>
          <a:p>
            <a:pPr marL="412750" indent="-285750">
              <a:buFont typeface="Wingdings" pitchFamily="2" charset="2"/>
              <a:buChar char="§"/>
            </a:pPr>
            <a:r>
              <a:rPr lang="en-US" sz="2000" dirty="0"/>
              <a:t>Contextualization &amp; personalization </a:t>
            </a:r>
            <a:r>
              <a:rPr lang="en-US" sz="2000" dirty="0" smtClean="0"/>
              <a:t>increases  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Motivation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Engagement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Amount learned </a:t>
            </a:r>
            <a:r>
              <a:rPr lang="en-US" sz="2000" dirty="0" smtClean="0"/>
              <a:t> 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Perceived competence and levels of aspiration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427113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100" dirty="0"/>
              <a:t>Cordova &amp; </a:t>
            </a:r>
            <a:r>
              <a:rPr lang="en-US" sz="1100" dirty="0" err="1"/>
              <a:t>Lepper</a:t>
            </a:r>
            <a:r>
              <a:rPr lang="en-US" sz="1100" dirty="0"/>
              <a:t>, </a:t>
            </a:r>
            <a:r>
              <a:rPr lang="en-US" sz="1100" dirty="0" smtClean="0"/>
              <a:t>1996. </a:t>
            </a:r>
            <a:r>
              <a:rPr lang="en-US" sz="1100" dirty="0"/>
              <a:t>Intrinsic motivation and the process of learning: Beneficial effects of contextualization, personalization, and choice.</a:t>
            </a:r>
            <a:r>
              <a:rPr lang="en-US" sz="1100" dirty="0" smtClean="0"/>
              <a:t> </a:t>
            </a:r>
            <a:r>
              <a:rPr lang="en-US" sz="1100" dirty="0"/>
              <a:t>Journal of Educational Psychology, </a:t>
            </a:r>
            <a:r>
              <a:rPr lang="en-US" sz="1100" dirty="0" err="1"/>
              <a:t>Vol</a:t>
            </a:r>
            <a:r>
              <a:rPr lang="en-US" sz="1100" dirty="0"/>
              <a:t> 88(4), Dec 1996, 715-730.</a:t>
            </a:r>
          </a:p>
        </p:txBody>
      </p:sp>
      <p:sp>
        <p:nvSpPr>
          <p:cNvPr id="10" name="Shape 272"/>
          <p:cNvSpPr/>
          <p:nvPr/>
        </p:nvSpPr>
        <p:spPr>
          <a:xfrm>
            <a:off x="4343400" y="1905000"/>
            <a:ext cx="4427536" cy="3733800"/>
          </a:xfrm>
          <a:prstGeom prst="rect">
            <a:avLst/>
          </a:prstGeom>
          <a:blipFill>
            <a:blip r:embed="rId2"/>
            <a:srcRect/>
            <a:stretch>
              <a:fillRect t="-9620" b="-7546"/>
            </a:stretch>
          </a:blipFill>
          <a:ln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Lesson &amp; Outcomes: MS Word</a:t>
            </a:r>
          </a:p>
        </p:txBody>
      </p:sp>
      <p:sp>
        <p:nvSpPr>
          <p:cNvPr id="280" name="Shape 280"/>
          <p:cNvSpPr/>
          <p:nvPr/>
        </p:nvSpPr>
        <p:spPr>
          <a:xfrm>
            <a:off x="4214973" y="1262062"/>
            <a:ext cx="4443250" cy="5321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1" name="Shape 281"/>
          <p:cNvSpPr txBox="1"/>
          <p:nvPr/>
        </p:nvSpPr>
        <p:spPr>
          <a:xfrm>
            <a:off x="573087" y="1747836"/>
            <a:ext cx="3400424" cy="3970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Intermediate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Word I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discussion of all workshops and contents offered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start to think about what they want to learn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formulate possible goals; students choose a goal among these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a Word Document with individual goals and practice formatting, inserting clipart or pictures from the web</a:t>
            </a:r>
          </a:p>
        </p:txBody>
      </p:sp>
    </p:spTree>
    <p:extLst>
      <p:ext uri="{BB962C8B-B14F-4D97-AF65-F5344CB8AC3E}">
        <p14:creationId xmlns:p14="http://schemas.microsoft.com/office/powerpoint/2010/main" val="256407320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Lessons &amp; Outcomes: MS Excel</a:t>
            </a:r>
          </a:p>
        </p:txBody>
      </p:sp>
      <p:sp>
        <p:nvSpPr>
          <p:cNvPr id="288" name="Shape 288"/>
          <p:cNvSpPr/>
          <p:nvPr/>
        </p:nvSpPr>
        <p:spPr>
          <a:xfrm>
            <a:off x="2170484" y="1371600"/>
            <a:ext cx="6809033" cy="5292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9" name="Shape 289"/>
          <p:cNvSpPr txBox="1"/>
          <p:nvPr/>
        </p:nvSpPr>
        <p:spPr>
          <a:xfrm>
            <a:off x="395287" y="1597025"/>
            <a:ext cx="1652586" cy="4246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Intermediate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Excel I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 packets of M &amp;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for numerical data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Autosum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Auto Average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chart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49984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Lessons &amp; Outcomes: MS Excel</a:t>
            </a:r>
          </a:p>
        </p:txBody>
      </p:sp>
      <p:sp>
        <p:nvSpPr>
          <p:cNvPr id="295" name="Shape 295"/>
          <p:cNvSpPr/>
          <p:nvPr/>
        </p:nvSpPr>
        <p:spPr>
          <a:xfrm>
            <a:off x="3332162" y="1625600"/>
            <a:ext cx="5697536" cy="48053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6" name="Shape 296"/>
          <p:cNvSpPr txBox="1"/>
          <p:nvPr/>
        </p:nvSpPr>
        <p:spPr>
          <a:xfrm>
            <a:off x="504825" y="1898650"/>
            <a:ext cx="2635249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Advanced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Excel I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learn about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Neela’s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Chocolate Addiction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learn how to employ formulas 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have a discussion on the health impact of an unhealthy diet</a:t>
            </a:r>
          </a:p>
          <a:p>
            <a:pPr marL="285750" marR="0" lvl="0" indent="-28575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also identify the financial cost of over-eating 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21824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Instructional philosophy and principles</a:t>
            </a:r>
          </a:p>
          <a:p>
            <a:r>
              <a:rPr lang="en-US" dirty="0" smtClean="0"/>
              <a:t>Optimal sequencing</a:t>
            </a:r>
          </a:p>
          <a:p>
            <a:r>
              <a:rPr lang="en-US" dirty="0" smtClean="0"/>
              <a:t>Lesson elements</a:t>
            </a:r>
          </a:p>
          <a:p>
            <a:r>
              <a:rPr lang="en-US" dirty="0" smtClean="0"/>
              <a:t>Example lessons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3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Corp.</a:t>
            </a:r>
            <a:endParaRPr lang="en-US" dirty="0"/>
          </a:p>
        </p:txBody>
      </p:sp>
      <p:sp>
        <p:nvSpPr>
          <p:cNvPr id="7" name="Shape 236"/>
          <p:cNvSpPr/>
          <p:nvPr/>
        </p:nvSpPr>
        <p:spPr>
          <a:xfrm>
            <a:off x="-24580" y="-23811"/>
            <a:ext cx="9168580" cy="688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417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Computer Literacy!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www.teamcomplit.weebly.com</a:t>
            </a:r>
            <a:r>
              <a:rPr lang="en-US" dirty="0"/>
              <a:t>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914400" y="296862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Literacy at BEST Corp.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1122362"/>
            <a:ext cx="9143999" cy="57356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1" name="Shape 251"/>
          <p:cNvSpPr txBox="1"/>
          <p:nvPr/>
        </p:nvSpPr>
        <p:spPr>
          <a:xfrm>
            <a:off x="5651500" y="1773236"/>
            <a:ext cx="3036887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2012: 2 levels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Switched from classes to workshops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69912" y="1514475"/>
            <a:ext cx="3259137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weeks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week: 2-2.5 hrs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Classes run by volunteer tech teachers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69912" y="5438775"/>
            <a:ext cx="2725736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2013: 4 levels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self-checklist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reservation</a:t>
            </a:r>
          </a:p>
        </p:txBody>
      </p:sp>
    </p:spTree>
    <p:extLst>
      <p:ext uri="{BB962C8B-B14F-4D97-AF65-F5344CB8AC3E}">
        <p14:creationId xmlns:p14="http://schemas.microsoft.com/office/powerpoint/2010/main" val="19620129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Carlos Rosario Intl. Public Charter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Began in 1970 as PEILA</a:t>
            </a:r>
          </a:p>
          <a:p>
            <a:r>
              <a:rPr lang="en-US" dirty="0" smtClean="0"/>
              <a:t>First Adult Ed. Public Charter School in the nation (1998)</a:t>
            </a:r>
          </a:p>
          <a:p>
            <a:r>
              <a:rPr lang="en-US" dirty="0" smtClean="0"/>
              <a:t>Serves 2500 students annually</a:t>
            </a:r>
          </a:p>
          <a:p>
            <a:r>
              <a:rPr lang="en-US" dirty="0" smtClean="0"/>
              <a:t>Three-pronged model</a:t>
            </a:r>
          </a:p>
          <a:p>
            <a:pPr lvl="1"/>
            <a:r>
              <a:rPr lang="en-US" dirty="0" smtClean="0"/>
              <a:t>Foundational skills and literacy</a:t>
            </a:r>
          </a:p>
          <a:p>
            <a:pPr lvl="1"/>
            <a:r>
              <a:rPr lang="en-US" dirty="0" smtClean="0"/>
              <a:t>Workforce development training</a:t>
            </a:r>
          </a:p>
          <a:p>
            <a:pPr lvl="1"/>
            <a:r>
              <a:rPr lang="en-US" dirty="0" smtClean="0"/>
              <a:t>Supportive services</a:t>
            </a:r>
          </a:p>
        </p:txBody>
      </p:sp>
    </p:spTree>
    <p:extLst>
      <p:ext uri="{BB962C8B-B14F-4D97-AF65-F5344CB8AC3E}">
        <p14:creationId xmlns:p14="http://schemas.microsoft.com/office/powerpoint/2010/main" val="300168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Literacy at Carlos Rosario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M-F, 3hrs, 19 </a:t>
            </a:r>
            <a:r>
              <a:rPr lang="en-US" sz="2800" dirty="0" err="1"/>
              <a:t>wks</a:t>
            </a:r>
            <a:endParaRPr lang="en-US" sz="2800" dirty="0"/>
          </a:p>
          <a:p>
            <a:r>
              <a:rPr lang="en-US" sz="2800" dirty="0"/>
              <a:t>20 students per class</a:t>
            </a:r>
          </a:p>
          <a:p>
            <a:r>
              <a:rPr lang="en-US" sz="2800" dirty="0"/>
              <a:t>ESL Levels 4-8 = NRS Low Int. – Adv.</a:t>
            </a:r>
          </a:p>
          <a:p>
            <a:r>
              <a:rPr lang="en-US" sz="2800" dirty="0"/>
              <a:t>1-5 native speakers</a:t>
            </a:r>
          </a:p>
          <a:p>
            <a:r>
              <a:rPr lang="en-US" sz="2800" dirty="0"/>
              <a:t>Usually</a:t>
            </a:r>
          </a:p>
          <a:p>
            <a:pPr lvl="1"/>
            <a:r>
              <a:rPr lang="en-US" sz="2400" dirty="0"/>
              <a:t>&lt;5 have never touched a computer</a:t>
            </a:r>
          </a:p>
          <a:p>
            <a:pPr lvl="1"/>
            <a:r>
              <a:rPr lang="en-US" sz="2400" dirty="0"/>
              <a:t>5-10 have surfed the internet</a:t>
            </a:r>
          </a:p>
          <a:p>
            <a:pPr lvl="1"/>
            <a:r>
              <a:rPr lang="en-US" sz="2400" dirty="0"/>
              <a:t>5-10 have an email account</a:t>
            </a:r>
          </a:p>
          <a:p>
            <a:pPr lvl="1"/>
            <a:r>
              <a:rPr lang="en-US" sz="2400" dirty="0"/>
              <a:t>&lt;5 have used MS Word or PPT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Instructional Principles</a:t>
            </a:r>
          </a:p>
          <a:p>
            <a:pPr lvl="1"/>
            <a:r>
              <a:rPr lang="en-US" sz="2400" dirty="0" smtClean="0"/>
              <a:t>Make connections (prior learning, background knowledge)</a:t>
            </a:r>
            <a:endParaRPr lang="en-US" sz="2400" dirty="0"/>
          </a:p>
          <a:p>
            <a:pPr lvl="1"/>
            <a:r>
              <a:rPr lang="en-US" sz="2400" dirty="0" smtClean="0"/>
              <a:t>I do, we do, you do – repetition</a:t>
            </a:r>
          </a:p>
          <a:p>
            <a:pPr lvl="1"/>
            <a:r>
              <a:rPr lang="en-US" sz="2400" dirty="0" smtClean="0"/>
              <a:t>Situated within students’ experience (</a:t>
            </a:r>
            <a:r>
              <a:rPr lang="en-US" sz="2400" dirty="0"/>
              <a:t>personalization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Cooperative</a:t>
            </a:r>
            <a:r>
              <a:rPr lang="en-US" sz="2400" dirty="0"/>
              <a:t>, project-based </a:t>
            </a:r>
            <a:r>
              <a:rPr lang="en-US" sz="2400" dirty="0" smtClean="0"/>
              <a:t>experience</a:t>
            </a:r>
          </a:p>
          <a:p>
            <a:pPr lvl="1"/>
            <a:r>
              <a:rPr lang="en-US" sz="2400" dirty="0" smtClean="0"/>
              <a:t>Language </a:t>
            </a:r>
            <a:r>
              <a:rPr lang="en-US" sz="2400" dirty="0"/>
              <a:t>– </a:t>
            </a:r>
            <a:r>
              <a:rPr lang="en-US" sz="2400" dirty="0" smtClean="0"/>
              <a:t>elaborated </a:t>
            </a:r>
            <a:r>
              <a:rPr lang="en-US" sz="2400" dirty="0"/>
              <a:t>and </a:t>
            </a:r>
            <a:r>
              <a:rPr lang="en-US" sz="2400" dirty="0" err="1" smtClean="0"/>
              <a:t>scaffolded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Internet for communication and finding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safe in a digital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software that is meaningful to their lives and helpful for their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informed technology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Gain efficiency (typing speed) and </a:t>
            </a:r>
            <a:r>
              <a:rPr lang="en-US" sz="2400" dirty="0"/>
              <a:t>comfort </a:t>
            </a:r>
            <a:r>
              <a:rPr lang="en-US" sz="2400" dirty="0" smtClean="0"/>
              <a:t>with a computer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Ultimate Objective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Technology becomes an integrated part of their lives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1377</Words>
  <Application>Microsoft Macintosh PowerPoint</Application>
  <PresentationFormat>On-screen Show (4:3)</PresentationFormat>
  <Paragraphs>394</Paragraphs>
  <Slides>41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Making Computer Literacy Meaningful</vt:lpstr>
      <vt:lpstr>Raise your hand if…</vt:lpstr>
      <vt:lpstr>Objectives</vt:lpstr>
      <vt:lpstr>BEST Corp.</vt:lpstr>
      <vt:lpstr>Computer Literacy at BEST Corp.</vt:lpstr>
      <vt:lpstr>Carlos Rosario Intl. Public Charter School</vt:lpstr>
      <vt:lpstr>Computer Literacy at Carlos Rosario</vt:lpstr>
      <vt:lpstr>Instructional Strategies</vt:lpstr>
      <vt:lpstr>Guiding Principles</vt:lpstr>
      <vt:lpstr>Importance of Sequencing 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Topic Sequencing – Phase 1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Topic Sequencing – Phase 2</vt:lpstr>
      <vt:lpstr>Topic Sequencing – Phase 3</vt:lpstr>
      <vt:lpstr>Lesson Components</vt:lpstr>
      <vt:lpstr>Metaphors</vt:lpstr>
      <vt:lpstr>Objectives</vt:lpstr>
      <vt:lpstr>Vocabulary &amp; Building Background </vt:lpstr>
      <vt:lpstr>Personalized Tasks/Assessment</vt:lpstr>
      <vt:lpstr>Lesson &amp; Outcomes: MS Word</vt:lpstr>
      <vt:lpstr>Lessons &amp; Outcomes: MS Excel</vt:lpstr>
      <vt:lpstr>Lessons &amp; Outcomes: MS Excel</vt:lpstr>
      <vt:lpstr>Wrap Up</vt:lpstr>
      <vt:lpstr>References</vt:lpstr>
      <vt:lpstr>Team Computer Literacy!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43</cp:revision>
  <dcterms:created xsi:type="dcterms:W3CDTF">2013-10-03T20:12:39Z</dcterms:created>
  <dcterms:modified xsi:type="dcterms:W3CDTF">2013-12-09T21:32:52Z</dcterms:modified>
</cp:coreProperties>
</file>