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69" r:id="rId2"/>
    <p:sldMasterId id="2147483670" r:id="rId3"/>
    <p:sldMasterId id="2147483671" r:id="rId4"/>
    <p:sldMasterId id="2147483672" r:id="rId5"/>
    <p:sldMasterId id="2147483673" r:id="rId6"/>
    <p:sldMasterId id="2147483674" r:id="rId7"/>
    <p:sldMasterId id="2147483675" r:id="rId8"/>
    <p:sldMasterId id="2147483676" r:id="rId9"/>
    <p:sldMasterId id="2147483677" r:id="rId10"/>
    <p:sldMasterId id="2147483678" r:id="rId11"/>
    <p:sldMasterId id="2147483679" r:id="rId12"/>
    <p:sldMasterId id="2147483680" r:id="rId13"/>
  </p:sldMasterIdLst>
  <p:notesMasterIdLst>
    <p:notesMasterId r:id="rId32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4425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They also learned to talk about themselves; to tell their story. They were very happy to work with a photo of themselves </a:t>
            </a:r>
            <a:r>
              <a:rPr lang="en-US" sz="1800"/>
              <a:t>as they were on that day</a:t>
            </a:r>
            <a:r>
              <a:rPr lang="en-US" sz="1800" b="0" i="0" u="none" strike="noStrike" cap="none" baseline="0"/>
              <a:t> and once finished with this assignment, wanted very much to send their work to family and friends. This lesson is a huge confidence booster!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Stds also learned about setting goals, deadlines and meeting these goals.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PowerPoint SmartArt offers a variety of options. List, Process, Cycle, Hierarchy etc.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Teaching ideas: What are the steps to turning on a computer. For lower level students, put it in jumbled and have them identify the steps. Great practice for sequencing.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Created with Bubl.us – needs a login but is free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Teaching ideas: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Comp. Lit.  - Plan the the steps involved in buying a computer, giving a talk, going to college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ESL: Any process that requires discrete steps. Getting a driver’s license, steps to writing etc.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Elicit more! 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Done online for free with text2mindmap. No account necessary.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Can easily be integrated into another lesson as a prep step. Lower levels can handwrite first before they do this online. Excellent practice at organizing thought and distinguishing what is relevant from off</a:t>
            </a:r>
            <a:r>
              <a:rPr lang="en-US" sz="1800"/>
              <a:t>-</a:t>
            </a:r>
            <a:r>
              <a:rPr lang="en-US" sz="1800" b="0" i="0" u="none" strike="noStrike" cap="none" baseline="0"/>
              <a:t>topic. Examples: 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914400" y="1690048"/>
            <a:ext cx="3563938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9523"/>
              </a:lnSpc>
              <a:defRPr sz="4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667250" y="368489"/>
            <a:ext cx="3566159" cy="5627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2000"/>
            </a:lvl6pPr>
            <a:lvl7pPr marL="2290763" indent="-347663" rtl="0">
              <a:defRPr sz="2000"/>
            </a:lvl7pPr>
            <a:lvl8pPr marL="2290763" indent="-347663" rtl="0">
              <a:defRPr sz="2000"/>
            </a:lvl8pPr>
            <a:lvl9pPr marL="2290763" indent="-347663" rtl="0">
              <a:defRPr sz="2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914398" y="2866030"/>
            <a:ext cx="3563938" cy="2163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None/>
              <a:defRPr sz="20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Watermar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122215" y="3200400"/>
            <a:ext cx="8021781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960812" y="3833094"/>
            <a:ext cx="4724400" cy="1209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2"/>
          </p:nvPr>
        </p:nvSpPr>
        <p:spPr>
          <a:xfrm>
            <a:off x="3960812" y="5056908"/>
            <a:ext cx="4724400" cy="1156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194559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None/>
              <a:defRPr sz="4600" b="1" cap="none" baseline="0">
                <a:solidFill>
                  <a:schemeClr val="dk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None/>
              <a:defRPr sz="2200">
                <a:solidFill>
                  <a:schemeClr val="dk1"/>
                </a:solidFill>
              </a:defRPr>
            </a:lvl1pPr>
            <a:lvl2pPr marL="457200" indent="0" rtl="0"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Watermar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12693" y="1689847"/>
            <a:ext cx="8431303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196352"/>
            <a:ext cx="53339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8695"/>
              </a:lnSpc>
              <a:defRPr sz="4600" b="1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57200" y="3560617"/>
            <a:ext cx="5333999" cy="983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None/>
              <a:defRPr sz="2200">
                <a:solidFill>
                  <a:schemeClr val="dk1"/>
                </a:solidFill>
              </a:defRPr>
            </a:lvl1pPr>
            <a:lvl2pPr marL="457200" indent="0" rtl="0"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52775" y="4069803"/>
            <a:ext cx="5538788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0000"/>
              </a:lnSpc>
              <a:defRPr sz="46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 rot="-360000">
            <a:off x="857677" y="632632"/>
            <a:ext cx="5009596" cy="325526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buClr>
                <a:schemeClr val="dk1"/>
              </a:buClr>
              <a:buFont typeface="Rokkitt"/>
              <a:buNone/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58116" y="5230905"/>
            <a:ext cx="5532958" cy="865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71325" y="1419366"/>
            <a:ext cx="3200399" cy="584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B1A069"/>
              </a:buClr>
              <a:buFont typeface="Impact"/>
              <a:buNone/>
              <a:defRPr sz="2200" b="0">
                <a:solidFill>
                  <a:srgbClr val="B1A069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897366" y="2174875"/>
            <a:ext cx="3566159" cy="3616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marL="2290763" indent="-347663" rtl="0">
              <a:defRPr sz="1600"/>
            </a:lvl6pPr>
            <a:lvl7pPr marL="2290763" indent="-347663" rtl="0">
              <a:defRPr sz="1600"/>
            </a:lvl7pPr>
            <a:lvl8pPr marL="2290763" indent="-347663" rtl="0">
              <a:defRPr sz="1600"/>
            </a:lvl8pPr>
            <a:lvl9pPr marL="2290763" indent="-347663" rtl="0">
              <a:defRPr sz="16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4930246" y="1419366"/>
            <a:ext cx="3200399" cy="584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B1A069"/>
              </a:buClr>
              <a:buFont typeface="Impact"/>
              <a:buNone/>
              <a:defRPr sz="2200" b="0">
                <a:solidFill>
                  <a:srgbClr val="B1A069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646514" y="2174875"/>
            <a:ext cx="3566159" cy="3616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marL="2290763" indent="-347663" rtl="0">
              <a:defRPr sz="1600"/>
            </a:lvl6pPr>
            <a:lvl7pPr marL="2290763" indent="-347663" rtl="0">
              <a:defRPr sz="1600"/>
            </a:lvl7pPr>
            <a:lvl8pPr marL="2290763" indent="-347663" rtl="0">
              <a:defRPr sz="1600"/>
            </a:lvl8pPr>
            <a:lvl9pPr marL="2290763" indent="-347663"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017546" y="1524000"/>
            <a:ext cx="356615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9523"/>
              </a:lnSpc>
              <a:defRPr sz="4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5017544" y="2699982"/>
            <a:ext cx="3566159" cy="2163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None/>
              <a:defRPr sz="20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 rot="-178369">
            <a:off x="808792" y="667559"/>
            <a:ext cx="3468663" cy="512472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buClr>
                <a:schemeClr val="dk1"/>
              </a:buClr>
              <a:buFont typeface="Rokkitt"/>
              <a:buNone/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 rot="-385649">
            <a:off x="491057" y="3682578"/>
            <a:ext cx="3704108" cy="269708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buClr>
                <a:schemeClr val="dk1"/>
              </a:buClr>
              <a:buFont typeface="Rokkitt"/>
              <a:buNone/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3"/>
          </p:nvPr>
        </p:nvSpPr>
        <p:spPr>
          <a:xfrm rot="232774">
            <a:off x="347128" y="403036"/>
            <a:ext cx="3704108" cy="269708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buClr>
                <a:schemeClr val="dk1"/>
              </a:buClr>
              <a:buFont typeface="Rokkitt"/>
              <a:buNone/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013433" y="1524000"/>
            <a:ext cx="356615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9523"/>
              </a:lnSpc>
              <a:defRPr sz="42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013432" y="2699982"/>
            <a:ext cx="3566159" cy="2163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None/>
              <a:defRPr sz="20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914400" y="3762373"/>
            <a:ext cx="73152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27777"/>
              </a:lnSpc>
              <a:defRPr sz="36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4928735"/>
            <a:ext cx="7315200" cy="987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 sz="20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2"/>
          </p:nvPr>
        </p:nvSpPr>
        <p:spPr>
          <a:xfrm rot="232774">
            <a:off x="2248157" y="564564"/>
            <a:ext cx="4653576" cy="30723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buClr>
                <a:schemeClr val="dk1"/>
              </a:buClr>
              <a:buFont typeface="Rokkitt"/>
              <a:buNone/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above 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914400" y="3762373"/>
            <a:ext cx="73152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27777"/>
              </a:lnSpc>
              <a:defRPr sz="36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pic" idx="2"/>
          </p:nvPr>
        </p:nvSpPr>
        <p:spPr>
          <a:xfrm rot="-179999">
            <a:off x="299151" y="304998"/>
            <a:ext cx="3598455" cy="333423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buClr>
                <a:schemeClr val="dk1"/>
              </a:buClr>
              <a:buFont typeface="Rokkitt"/>
              <a:buNone/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pic" idx="3"/>
          </p:nvPr>
        </p:nvSpPr>
        <p:spPr>
          <a:xfrm rot="360000">
            <a:off x="4336485" y="507668"/>
            <a:ext cx="4432860" cy="30723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buClr>
                <a:schemeClr val="dk1"/>
              </a:buClr>
              <a:buFont typeface="Rokkitt"/>
              <a:buNone/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4400" y="4926105"/>
            <a:ext cx="7315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 sz="20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 rot="5400000">
            <a:off x="2543174" y="106361"/>
            <a:ext cx="4056061" cy="7313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rtl="0"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 rot="5400000">
            <a:off x="5295817" y="2706715"/>
            <a:ext cx="5357811" cy="846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 rot="5400000">
            <a:off x="1207294" y="157956"/>
            <a:ext cx="5357811" cy="594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rtl="0"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marL="2290763" indent="-347663" rtl="0">
              <a:defRPr sz="1800"/>
            </a:lvl6pPr>
            <a:lvl7pPr marL="2290763" indent="-347663" rtl="0">
              <a:defRPr sz="1800"/>
            </a:lvl7pPr>
            <a:lvl8pPr marL="2290763" indent="-347663" rtl="0">
              <a:defRPr sz="1800"/>
            </a:lvl8pPr>
            <a:lvl9pPr marL="2290763" indent="-347663" rtl="0"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914400" y="3870960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marL="2290763" indent="-347663" rtl="0">
              <a:defRPr sz="1800"/>
            </a:lvl6pPr>
            <a:lvl7pPr marL="2290763" indent="-347663" rtl="0">
              <a:defRPr sz="1800"/>
            </a:lvl7pPr>
            <a:lvl8pPr marL="2290763" indent="-347663" rtl="0">
              <a:defRPr sz="1800"/>
            </a:lvl8pPr>
            <a:lvl9pPr marL="2290763" indent="-347663" rtl="0"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3"/>
          </p:nvPr>
        </p:nvSpPr>
        <p:spPr>
          <a:xfrm>
            <a:off x="4645151" y="1735138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marL="2290763" indent="-347663" rtl="0">
              <a:defRPr sz="1800"/>
            </a:lvl6pPr>
            <a:lvl7pPr marL="2290763" indent="-347663" rtl="0">
              <a:defRPr sz="1800"/>
            </a:lvl7pPr>
            <a:lvl8pPr marL="2290763" indent="-347663" rtl="0">
              <a:defRPr sz="1800"/>
            </a:lvl8pPr>
            <a:lvl9pPr marL="2290763" indent="-347663" rtl="0"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4"/>
          </p:nvPr>
        </p:nvSpPr>
        <p:spPr>
          <a:xfrm>
            <a:off x="4645151" y="3870960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marL="2290763" indent="-347663" rtl="0">
              <a:defRPr sz="1800"/>
            </a:lvl6pPr>
            <a:lvl7pPr marL="2290763" indent="-347663" rtl="0">
              <a:defRPr sz="1800"/>
            </a:lvl7pPr>
            <a:lvl8pPr marL="2290763" indent="-347663" rtl="0">
              <a:defRPr sz="1800"/>
            </a:lvl8pPr>
            <a:lvl9pPr marL="2290763" indent="-347663"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45151" y="1735138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marL="2290763" indent="-347663" rtl="0">
              <a:defRPr sz="1800"/>
            </a:lvl6pPr>
            <a:lvl7pPr marL="2290763" indent="-347663" rtl="0">
              <a:defRPr sz="1800"/>
            </a:lvl7pPr>
            <a:lvl8pPr marL="2290763" indent="-347663" rtl="0">
              <a:defRPr sz="1800"/>
            </a:lvl8pPr>
            <a:lvl9pPr marL="2290763" indent="-347663" rtl="0"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5151" y="3870960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marL="2290763" indent="-347663" rtl="0">
              <a:defRPr sz="1800"/>
            </a:lvl6pPr>
            <a:lvl7pPr marL="2290763" indent="-347663" rtl="0">
              <a:defRPr sz="1800"/>
            </a:lvl7pPr>
            <a:lvl8pPr marL="2290763" indent="-347663" rtl="0">
              <a:defRPr sz="1800"/>
            </a:lvl8pPr>
            <a:lvl9pPr marL="2290763" indent="-347663"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9144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marL="2290763" indent="-347663" rtl="0">
              <a:defRPr sz="1800"/>
            </a:lvl6pPr>
            <a:lvl7pPr marL="2290763" indent="-347663" rtl="0">
              <a:defRPr sz="1800"/>
            </a:lvl7pPr>
            <a:lvl8pPr marL="2290763" indent="-347663" rtl="0">
              <a:defRPr sz="1800"/>
            </a:lvl8pPr>
            <a:lvl9pPr marL="2290763" indent="-347663"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7315200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914400" y="3870960"/>
            <a:ext cx="7315200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144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marL="2290763" indent="-347663" rtl="0">
              <a:defRPr sz="1800"/>
            </a:lvl6pPr>
            <a:lvl7pPr marL="2290763" indent="-347663" rtl="0">
              <a:defRPr sz="1800"/>
            </a:lvl7pPr>
            <a:lvl8pPr marL="2290763" indent="-347663" rtl="0">
              <a:defRPr sz="1800"/>
            </a:lvl8pPr>
            <a:lvl9pPr marL="2290763" indent="-347663" rtl="0"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marL="2290763" indent="-347663" rtl="0">
              <a:defRPr sz="1800"/>
            </a:lvl6pPr>
            <a:lvl7pPr marL="2290763" indent="-347663" rtl="0">
              <a:defRPr sz="1800"/>
            </a:lvl7pPr>
            <a:lvl8pPr marL="2290763" indent="-347663" rtl="0">
              <a:defRPr sz="1800"/>
            </a:lvl8pPr>
            <a:lvl9pPr marL="2290763" indent="-347663"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rtl="0"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209800" y="3124200"/>
            <a:ext cx="6476999" cy="1914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209800" y="5056632"/>
            <a:ext cx="6476999" cy="117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2.xml"/><Relationship Id="rId3" Type="http://schemas.openxmlformats.org/officeDocument/2006/relationships/image" Target="../media/image13.jpg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3.xml"/><Relationship Id="rId3" Type="http://schemas.openxmlformats.org/officeDocument/2006/relationships/image" Target="../media/image13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Relationship Id="rId3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Relationship Id="rId3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5.xml"/><Relationship Id="rId3" Type="http://schemas.openxmlformats.org/officeDocument/2006/relationships/image" Target="../media/image3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Shape 149"/>
          <p:cNvGrpSpPr/>
          <p:nvPr/>
        </p:nvGrpSpPr>
        <p:grpSpPr>
          <a:xfrm rot="180000">
            <a:off x="1701045" y="114955"/>
            <a:ext cx="5747972" cy="3970234"/>
            <a:chOff x="0" y="0"/>
            <a:chExt cx="2147483647" cy="2147483647"/>
          </a:xfrm>
        </p:grpSpPr>
        <p:sp>
          <p:nvSpPr>
            <p:cNvPr id="150" name="Shape 150"/>
            <p:cNvSpPr txBox="1"/>
            <p:nvPr/>
          </p:nvSpPr>
          <p:spPr>
            <a:xfrm>
              <a:off x="133628557" y="143044491"/>
              <a:ext cx="1880131350" cy="1857308219"/>
            </a:xfrm>
            <a:prstGeom prst="rect">
              <a:avLst/>
            </a:prstGeom>
            <a:solidFill>
              <a:schemeClr val="lt1"/>
            </a:solidFill>
            <a:ln w="19050" cap="rnd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51" name="Shape 151"/>
            <p:cNvGrpSpPr/>
            <p:nvPr/>
          </p:nvGrpSpPr>
          <p:grpSpPr>
            <a:xfrm rot="-239999">
              <a:off x="90996620" y="49929707"/>
              <a:ext cx="1965490407" cy="2047624232"/>
              <a:chOff x="0" y="0"/>
              <a:chExt cx="2147483647" cy="2147483647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0" y="0"/>
                <a:ext cx="2147483647" cy="2147483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153" name="Shape 153"/>
              <p:cNvSpPr txBox="1"/>
              <p:nvPr/>
            </p:nvSpPr>
            <p:spPr>
              <a:xfrm rot="179999">
                <a:off x="46683510" y="97655743"/>
                <a:ext cx="2054220783" cy="1953289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Shape 164"/>
          <p:cNvGrpSpPr/>
          <p:nvPr/>
        </p:nvGrpSpPr>
        <p:grpSpPr>
          <a:xfrm rot="-179999">
            <a:off x="-120956" y="-63650"/>
            <a:ext cx="4442056" cy="4065315"/>
            <a:chOff x="0" y="0"/>
            <a:chExt cx="2147483646" cy="2147483647"/>
          </a:xfrm>
        </p:grpSpPr>
        <p:sp>
          <p:nvSpPr>
            <p:cNvPr id="165" name="Shape 165"/>
            <p:cNvSpPr txBox="1"/>
            <p:nvPr/>
          </p:nvSpPr>
          <p:spPr>
            <a:xfrm>
              <a:off x="112354777" y="94717680"/>
              <a:ext cx="1918666680" cy="1951397053"/>
            </a:xfrm>
            <a:prstGeom prst="rect">
              <a:avLst/>
            </a:prstGeom>
            <a:solidFill>
              <a:schemeClr val="lt1"/>
            </a:solidFill>
            <a:ln w="19050" cap="rnd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rot="179999">
              <a:off x="67316802" y="40063060"/>
              <a:ext cx="2012850041" cy="2067357526"/>
              <a:chOff x="0" y="0"/>
              <a:chExt cx="2147483647" cy="2147483647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2147483647" cy="2147483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168" name="Shape 168"/>
              <p:cNvSpPr txBox="1"/>
              <p:nvPr/>
            </p:nvSpPr>
            <p:spPr>
              <a:xfrm rot="-180000">
                <a:off x="49521034" y="56899948"/>
                <a:ext cx="2047000389" cy="2033126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9" name="Shape 169"/>
          <p:cNvGrpSpPr/>
          <p:nvPr/>
        </p:nvGrpSpPr>
        <p:grpSpPr>
          <a:xfrm rot="359999">
            <a:off x="3636420" y="-58767"/>
            <a:ext cx="5845749" cy="4207950"/>
            <a:chOff x="0" y="0"/>
            <a:chExt cx="2147483647" cy="2147483647"/>
          </a:xfrm>
        </p:grpSpPr>
        <p:sp>
          <p:nvSpPr>
            <p:cNvPr id="170" name="Shape 170"/>
            <p:cNvSpPr txBox="1"/>
            <p:nvPr/>
          </p:nvSpPr>
          <p:spPr>
            <a:xfrm>
              <a:off x="194221140" y="195136958"/>
              <a:ext cx="1760623358" cy="1752384679"/>
            </a:xfrm>
            <a:prstGeom prst="rect">
              <a:avLst/>
            </a:prstGeom>
            <a:solidFill>
              <a:schemeClr val="lt1"/>
            </a:solidFill>
            <a:ln w="19050" cap="rnd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1" name="Shape 171"/>
            <p:cNvGrpSpPr/>
            <p:nvPr/>
          </p:nvGrpSpPr>
          <p:grpSpPr>
            <a:xfrm rot="-360000">
              <a:off x="130948159" y="70434999"/>
              <a:ext cx="1885587328" cy="2006613646"/>
              <a:chOff x="0" y="0"/>
              <a:chExt cx="2147483646" cy="2147483647"/>
            </a:xfrm>
          </p:grpSpPr>
          <p:sp>
            <p:nvSpPr>
              <p:cNvPr id="172" name="Shape 172"/>
              <p:cNvSpPr/>
              <p:nvPr/>
            </p:nvSpPr>
            <p:spPr>
              <a:xfrm>
                <a:off x="0" y="0"/>
                <a:ext cx="2147483646" cy="21474836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73" name="Shape 173"/>
              <p:cNvSpPr txBox="1"/>
              <p:nvPr/>
            </p:nvSpPr>
            <p:spPr>
              <a:xfrm rot="360000">
                <a:off x="72263003" y="133593459"/>
                <a:ext cx="2005163100" cy="1880609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00787"/>
            <a:ext cx="1984374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959225" y="6300787"/>
            <a:ext cx="3813174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275636" y="6300787"/>
            <a:ext cx="685799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99200"/>
            <a:ext cx="1981199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962400" y="6299200"/>
            <a:ext cx="3809999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264525" y="6311900"/>
            <a:ext cx="685799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 rot="-360000">
            <a:off x="68910" y="26021"/>
            <a:ext cx="6586065" cy="4471186"/>
            <a:chOff x="0" y="0"/>
            <a:chExt cx="2147483647" cy="2147483647"/>
          </a:xfrm>
        </p:grpSpPr>
        <p:sp>
          <p:nvSpPr>
            <p:cNvPr id="83" name="Shape 83"/>
            <p:cNvSpPr txBox="1"/>
            <p:nvPr/>
          </p:nvSpPr>
          <p:spPr>
            <a:xfrm>
              <a:off x="190014249" y="200871794"/>
              <a:ext cx="1766145774" cy="1738423066"/>
            </a:xfrm>
            <a:prstGeom prst="rect">
              <a:avLst/>
            </a:prstGeom>
            <a:solidFill>
              <a:schemeClr val="lt1"/>
            </a:solidFill>
            <a:ln w="19050" cap="rnd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4" name="Shape 84"/>
            <p:cNvGrpSpPr/>
            <p:nvPr/>
          </p:nvGrpSpPr>
          <p:grpSpPr>
            <a:xfrm rot="359999">
              <a:off x="132570517" y="69482238"/>
              <a:ext cx="1882342611" cy="2008519169"/>
              <a:chOff x="0" y="0"/>
              <a:chExt cx="2147483647" cy="2147483647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0" y="0"/>
                <a:ext cx="2147483647" cy="2147483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86" name="Shape 86"/>
              <p:cNvSpPr txBox="1"/>
              <p:nvPr/>
            </p:nvSpPr>
            <p:spPr>
              <a:xfrm rot="-359999">
                <a:off x="66423843" y="140609049"/>
                <a:ext cx="2014919499" cy="1864407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957262" y="1897061"/>
            <a:ext cx="3228975" cy="1428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8" name="Shape 98"/>
          <p:cNvSpPr/>
          <p:nvPr/>
        </p:nvSpPr>
        <p:spPr>
          <a:xfrm>
            <a:off x="4916487" y="1897061"/>
            <a:ext cx="3228975" cy="1428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9" name="Shape 99"/>
          <p:cNvSpPr/>
          <p:nvPr/>
        </p:nvSpPr>
        <p:spPr>
          <a:xfrm>
            <a:off x="957262" y="1897061"/>
            <a:ext cx="3228975" cy="1428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0" name="Shape 100"/>
          <p:cNvSpPr/>
          <p:nvPr/>
        </p:nvSpPr>
        <p:spPr>
          <a:xfrm>
            <a:off x="4916487" y="1897061"/>
            <a:ext cx="3228975" cy="1428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 rot="-180000">
            <a:off x="398068" y="330413"/>
            <a:ext cx="4312436" cy="5867985"/>
            <a:chOff x="0" y="0"/>
            <a:chExt cx="2147483647" cy="2147483647"/>
          </a:xfrm>
        </p:grpSpPr>
        <p:sp>
          <p:nvSpPr>
            <p:cNvPr id="114" name="Shape 114"/>
            <p:cNvSpPr txBox="1"/>
            <p:nvPr/>
          </p:nvSpPr>
          <p:spPr>
            <a:xfrm>
              <a:off x="113462945" y="64353633"/>
              <a:ext cx="1917836732" cy="2012484018"/>
            </a:xfrm>
            <a:prstGeom prst="rect">
              <a:avLst/>
            </a:prstGeom>
            <a:solidFill>
              <a:schemeClr val="lt1"/>
            </a:solidFill>
            <a:ln w="19050" cap="rnd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5" name="Shape 115"/>
            <p:cNvGrpSpPr/>
            <p:nvPr/>
          </p:nvGrpSpPr>
          <p:grpSpPr>
            <a:xfrm rot="119999">
              <a:off x="44272077" y="28551587"/>
              <a:ext cx="2058939491" cy="2090380472"/>
              <a:chOff x="0" y="0"/>
              <a:chExt cx="2147483647" cy="2147483647"/>
            </a:xfrm>
          </p:grpSpPr>
          <p:sp>
            <p:nvSpPr>
              <p:cNvPr id="116" name="Shape 116"/>
              <p:cNvSpPr/>
              <p:nvPr/>
            </p:nvSpPr>
            <p:spPr>
              <a:xfrm>
                <a:off x="367073" y="0"/>
                <a:ext cx="2146683605" cy="2147483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117" name="Shape 117"/>
              <p:cNvSpPr txBox="1"/>
              <p:nvPr/>
            </p:nvSpPr>
            <p:spPr>
              <a:xfrm rot="-180000">
                <a:off x="73585439" y="36837237"/>
                <a:ext cx="2000312766" cy="2073427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 rot="-419999">
            <a:off x="-164795" y="3160525"/>
            <a:ext cx="5044209" cy="3746767"/>
            <a:chOff x="0" y="0"/>
            <a:chExt cx="2147483647" cy="2147483647"/>
          </a:xfrm>
        </p:grpSpPr>
        <p:sp>
          <p:nvSpPr>
            <p:cNvPr id="129" name="Shape 129"/>
            <p:cNvSpPr txBox="1"/>
            <p:nvPr/>
          </p:nvSpPr>
          <p:spPr>
            <a:xfrm>
              <a:off x="202143770" y="206470774"/>
              <a:ext cx="1740990310" cy="1729692953"/>
            </a:xfrm>
            <a:prstGeom prst="rect">
              <a:avLst/>
            </a:prstGeom>
            <a:solidFill>
              <a:schemeClr val="lt1"/>
            </a:solidFill>
            <a:ln w="19050" cap="rnd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0" name="Shape 130"/>
            <p:cNvGrpSpPr/>
            <p:nvPr/>
          </p:nvGrpSpPr>
          <p:grpSpPr>
            <a:xfrm rot="359999">
              <a:off x="131240806" y="70261596"/>
              <a:ext cx="1885002033" cy="2006960452"/>
              <a:chOff x="0" y="0"/>
              <a:chExt cx="2147483647" cy="2147483647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4266051" y="9058621"/>
                <a:ext cx="2137657513" cy="2127263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132" name="Shape 132"/>
              <p:cNvSpPr txBox="1"/>
              <p:nvPr/>
            </p:nvSpPr>
            <p:spPr>
              <a:xfrm rot="-419999">
                <a:off x="82032335" y="145906864"/>
                <a:ext cx="1983418975" cy="1855669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 rot="180000">
            <a:off x="-129369" y="22139"/>
            <a:ext cx="4684478" cy="3467044"/>
            <a:chOff x="0" y="0"/>
            <a:chExt cx="2147483646" cy="2147483647"/>
          </a:xfrm>
        </p:grpSpPr>
        <p:sp>
          <p:nvSpPr>
            <p:cNvPr id="134" name="Shape 134"/>
            <p:cNvSpPr txBox="1"/>
            <p:nvPr/>
          </p:nvSpPr>
          <p:spPr>
            <a:xfrm>
              <a:off x="137016320" y="135725234"/>
              <a:ext cx="1873956567" cy="1869245638"/>
            </a:xfrm>
            <a:prstGeom prst="rect">
              <a:avLst/>
            </a:prstGeom>
            <a:solidFill>
              <a:schemeClr val="lt1"/>
            </a:solidFill>
            <a:ln w="19050" cap="rnd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 rot="-239999">
              <a:off x="90056253" y="50484902"/>
              <a:ext cx="1967371139" cy="2046513842"/>
              <a:chOff x="0" y="0"/>
              <a:chExt cx="2147483647" cy="2147483647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0" y="0"/>
                <a:ext cx="2147483647" cy="21474836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37" name="Shape 137"/>
              <p:cNvSpPr txBox="1"/>
              <p:nvPr/>
            </p:nvSpPr>
            <p:spPr>
              <a:xfrm rot="179999">
                <a:off x="51444024" y="89478488"/>
                <a:ext cx="2045517403" cy="196662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810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5713" marR="0" indent="-2714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7025" marR="0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38338" marR="0" indent="-2905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90763" marR="0" indent="-2873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25725" marR="0" indent="-2921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70213" marR="0" indent="-2936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13113" marR="0" indent="-293687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7662861" y="6315075"/>
            <a:ext cx="1295400" cy="26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100" b="0" i="0" u="none" strike="noStrike" cap="none" baseline="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943350" y="6305550"/>
            <a:ext cx="3717925" cy="258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521575" y="5476875"/>
            <a:ext cx="1482724" cy="85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82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ctrTitle"/>
          </p:nvPr>
        </p:nvSpPr>
        <p:spPr>
          <a:xfrm>
            <a:off x="2387600" y="1173162"/>
            <a:ext cx="6476999" cy="1914525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Learning Computer Literacy </a:t>
            </a:r>
            <a:r>
              <a:rPr lang="en-US" sz="4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</a:t>
            </a:r>
            <a:r>
              <a:rPr lang="en-US" sz="4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US" sz="4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Useful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ubTitle" idx="1"/>
          </p:nvPr>
        </p:nvSpPr>
        <p:spPr>
          <a:xfrm>
            <a:off x="2387600" y="4287837"/>
            <a:ext cx="6400799" cy="2022475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Neela Jayaraman</a:t>
            </a:r>
          </a:p>
          <a:p>
            <a:pPr marL="0" marR="0" lvl="0" indent="0" algn="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&amp; Education Systems Coordinator</a:t>
            </a:r>
          </a:p>
          <a:p>
            <a:pPr marL="0" marR="0" lvl="0" indent="0" algn="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Corp. Hotel Training Center</a:t>
            </a:r>
          </a:p>
          <a:p>
            <a:pPr marL="0" marR="0" lvl="0" indent="0" algn="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 5, 2013</a:t>
            </a:r>
          </a:p>
          <a:p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914400" y="361950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Situating content in familiar context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914400" y="1395412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buClr>
                <a:srgbClr val="000000"/>
              </a:buClr>
              <a:buSzPct val="45833"/>
              <a:buNone/>
            </a:pPr>
            <a:r>
              <a:rPr lang="en-US" sz="2400"/>
              <a:t>How would you best explain these?</a:t>
            </a:r>
          </a:p>
          <a:p>
            <a:pPr marL="0" lvl="0" indent="0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/>
              <a:t>Windows Desktop </a:t>
            </a:r>
          </a:p>
          <a:p>
            <a:pPr marL="0" lvl="0" indent="0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/>
              <a:t>Programs</a:t>
            </a:r>
          </a:p>
          <a:p>
            <a:pPr marL="0" lvl="0" indent="0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/>
              <a:t>Icons on the desktop</a:t>
            </a:r>
          </a:p>
          <a:p>
            <a:pPr marL="0" lvl="0" indent="0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/>
              <a:t>Save vs. Save as</a:t>
            </a:r>
          </a:p>
          <a:p>
            <a:pPr marL="0" lvl="0" indent="0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/>
              <a:t>Reply vs. forward</a:t>
            </a:r>
          </a:p>
          <a:p>
            <a:pPr marL="0" lvl="0" indent="0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/>
              <a:t>Cloud storage (Email / Google Drive)</a:t>
            </a:r>
          </a:p>
          <a:p>
            <a:pPr marL="0" lvl="0" indent="0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/>
              <a:t>OS vs. programs / applications</a:t>
            </a:r>
          </a:p>
          <a:p>
            <a:endParaRPr lang="en-US" sz="24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996950" y="171450"/>
            <a:ext cx="6923086" cy="1014411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l" rtl="0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Lessons &amp; Outcomes: MS Word</a:t>
            </a:r>
          </a:p>
        </p:txBody>
      </p:sp>
      <p:sp>
        <p:nvSpPr>
          <p:cNvPr id="272" name="Shape 272"/>
          <p:cNvSpPr/>
          <p:nvPr/>
        </p:nvSpPr>
        <p:spPr>
          <a:xfrm>
            <a:off x="3509962" y="1549400"/>
            <a:ext cx="5418136" cy="50103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14400" y="1801811"/>
            <a:ext cx="2362200" cy="412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Level: Beginner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 Word I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smart phones we took photos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emailed the students their picture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learned to insert picture, write a short text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voila! A biography!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&amp; Outcomes: MS Word</a:t>
            </a:r>
          </a:p>
        </p:txBody>
      </p:sp>
      <p:sp>
        <p:nvSpPr>
          <p:cNvPr id="280" name="Shape 280"/>
          <p:cNvSpPr/>
          <p:nvPr/>
        </p:nvSpPr>
        <p:spPr>
          <a:xfrm>
            <a:off x="4214973" y="1262062"/>
            <a:ext cx="4443250" cy="5321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1" name="Shape 281"/>
          <p:cNvSpPr txBox="1"/>
          <p:nvPr/>
        </p:nvSpPr>
        <p:spPr>
          <a:xfrm>
            <a:off x="573087" y="1747836"/>
            <a:ext cx="3400424" cy="3970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Level: Intermediate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 Word I</a:t>
            </a:r>
          </a:p>
          <a:p>
            <a:endParaRPr lang="en-US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discussion of all workshops and contents offered</a:t>
            </a: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start to think about what they want to learn</a:t>
            </a: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formulate possible goals; students choose a goal among these</a:t>
            </a: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 a Word Document with individual goals and practice formatting, inserting clipart or pictures from the web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Lessons &amp; Outcomes: MS Excel</a:t>
            </a:r>
          </a:p>
        </p:txBody>
      </p:sp>
      <p:sp>
        <p:nvSpPr>
          <p:cNvPr id="288" name="Shape 288"/>
          <p:cNvSpPr/>
          <p:nvPr/>
        </p:nvSpPr>
        <p:spPr>
          <a:xfrm>
            <a:off x="2170484" y="1371600"/>
            <a:ext cx="6809033" cy="5292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9" name="Shape 289"/>
          <p:cNvSpPr txBox="1"/>
          <p:nvPr/>
        </p:nvSpPr>
        <p:spPr>
          <a:xfrm>
            <a:off x="395287" y="1597025"/>
            <a:ext cx="1652586" cy="4246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Level: Intermediate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 Excel I</a:t>
            </a:r>
          </a:p>
          <a:p>
            <a:endParaRPr lang="en-US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 packets of M &amp; Ms used for numerical data</a:t>
            </a: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Autosum &amp; Auto Average</a:t>
            </a: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chart</a:t>
            </a:r>
          </a:p>
          <a:p>
            <a:endParaRPr lang="en-US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Lessons &amp; Outcomes: MS Excel</a:t>
            </a:r>
          </a:p>
        </p:txBody>
      </p:sp>
      <p:sp>
        <p:nvSpPr>
          <p:cNvPr id="295" name="Shape 295"/>
          <p:cNvSpPr/>
          <p:nvPr/>
        </p:nvSpPr>
        <p:spPr>
          <a:xfrm>
            <a:off x="3332162" y="1625600"/>
            <a:ext cx="5697536" cy="48053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6" name="Shape 296"/>
          <p:cNvSpPr txBox="1"/>
          <p:nvPr/>
        </p:nvSpPr>
        <p:spPr>
          <a:xfrm>
            <a:off x="504825" y="1898650"/>
            <a:ext cx="2635249" cy="452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Level: Advanced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 Excel I</a:t>
            </a:r>
          </a:p>
          <a:p>
            <a:endParaRPr lang="en-US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learn about Neela’s Chocolate Addiction</a:t>
            </a: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learn how to employ formulas </a:t>
            </a: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also have a discussion on the health impact of an unhealthy diet</a:t>
            </a:r>
          </a:p>
          <a:p>
            <a:pPr marL="0" marR="0" lvl="0" indent="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also identify the financial cost of over-eating </a:t>
            </a:r>
          </a:p>
          <a:p>
            <a:endParaRPr lang="en-US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76250" y="228600"/>
            <a:ext cx="7743824" cy="94615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l" rtl="0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Lessons &amp; Outcomes: MS PowerPoint</a:t>
            </a:r>
          </a:p>
        </p:txBody>
      </p:sp>
      <p:sp>
        <p:nvSpPr>
          <p:cNvPr id="302" name="Shape 302"/>
          <p:cNvSpPr/>
          <p:nvPr/>
        </p:nvSpPr>
        <p:spPr>
          <a:xfrm>
            <a:off x="2541586" y="1881619"/>
            <a:ext cx="6399212" cy="45541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22236" y="1733550"/>
            <a:ext cx="2198687" cy="460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Level: Intermediate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 PowerPoint I</a:t>
            </a:r>
          </a:p>
          <a:p>
            <a:endParaRPr lang="en-US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create a presentation about themselves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to organize information with an outline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to insert photos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Forum for Sharing 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strategies have you employed that have worked well?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computer literacy skills developed in your program?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would you use any of the material discussed today? Which seemed the most useful? The most fun?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was something from today that you don’t see working so well? Why not?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23862" y="368300"/>
            <a:ext cx="4054475" cy="2484437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l" rtl="0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thanks for generous support to 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667250" y="368300"/>
            <a:ext cx="3565525" cy="5627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Heather Tatton-Harris</a:t>
            </a: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(Carlos Rosario Charter School in Washington D.C.) </a:t>
            </a: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Literacy Instructor / Curriculum Specialist</a:t>
            </a:r>
          </a:p>
          <a:p>
            <a:endParaRPr lang="en-US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Akira Kamiya </a:t>
            </a: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(SABES, UMASS Boston)</a:t>
            </a: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Computer Field Technologist</a:t>
            </a:r>
          </a:p>
          <a:p>
            <a:endParaRPr lang="en-US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31849" y="2193925"/>
            <a:ext cx="8353199" cy="1361999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you. </a:t>
            </a:r>
            <a:r>
              <a:rPr lang="en-US" sz="4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www.neelastechtools.weebly.com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4297362"/>
            <a:ext cx="7772400" cy="987425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feel free to get in touch with me if you have any questions.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njayaraman@hoteltrainingcenter.org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your hand if you are…	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3565525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</a:t>
            </a: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Computer Literacy Instructor</a:t>
            </a: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ESL Instructor</a:t>
            </a: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&amp; Technical Education Instructor</a:t>
            </a: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ABE / GED Instructor</a:t>
            </a:r>
          </a:p>
          <a:p>
            <a:pPr marL="0" marR="0" lvl="1" indent="0" algn="l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instructors</a:t>
            </a:r>
          </a:p>
          <a:p>
            <a:endParaRPr lang="en-US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4648200" y="1735136"/>
            <a:ext cx="3565525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Coordinator/Administrator</a:t>
            </a:r>
          </a:p>
          <a:p>
            <a:pPr marL="0" marR="0" lvl="0" indent="0" algn="l" rtl="0"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 Developer</a:t>
            </a:r>
          </a:p>
          <a:p>
            <a:pPr marL="0" marR="0" lvl="0" indent="0" algn="l" rtl="0"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None of the above</a:t>
            </a:r>
          </a:p>
          <a:p>
            <a:endParaRPr lang="en-US"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your hand if you’re here for…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 beginner users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Low-level users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Intermediate users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Advanced users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 &amp; Teachers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Literacy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1735136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would you describe your computer literacy program?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targets for students?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your main concern / specific area of interest? What are you hoping to take-away today?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big is your program? How many staff vs. students?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313612" cy="1025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229" name="Shape 229"/>
          <p:cNvSpPr/>
          <p:nvPr/>
        </p:nvSpPr>
        <p:spPr>
          <a:xfrm>
            <a:off x="19050" y="1000125"/>
            <a:ext cx="9155111" cy="59737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30237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-24580" y="-23811"/>
            <a:ext cx="9168580" cy="68802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0" y="47342"/>
            <a:ext cx="9144000" cy="67633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914400" y="296862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Literacy at BEST Corp.</a:t>
            </a:r>
          </a:p>
        </p:txBody>
      </p:sp>
      <p:sp>
        <p:nvSpPr>
          <p:cNvPr id="250" name="Shape 250"/>
          <p:cNvSpPr/>
          <p:nvPr/>
        </p:nvSpPr>
        <p:spPr>
          <a:xfrm>
            <a:off x="0" y="1122362"/>
            <a:ext cx="9143999" cy="57356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1" name="Shape 251"/>
          <p:cNvSpPr txBox="1"/>
          <p:nvPr/>
        </p:nvSpPr>
        <p:spPr>
          <a:xfrm>
            <a:off x="5651500" y="1773236"/>
            <a:ext cx="3036887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 2012: 2 levels</a:t>
            </a:r>
          </a:p>
          <a:p>
            <a:pPr marL="0" marR="0" lvl="0" indent="34290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Switched from classes to workshops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69912" y="1514475"/>
            <a:ext cx="3259137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weeks</a:t>
            </a:r>
          </a:p>
          <a:p>
            <a:pPr marL="0" marR="0" lvl="0" indent="34290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 week: 2-2.5 hrs</a:t>
            </a:r>
          </a:p>
          <a:p>
            <a:pPr marL="0" marR="0" lvl="0" indent="342900" algn="l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Classes run by volunteer tech teachers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569912" y="5438775"/>
            <a:ext cx="2725736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Winter 2013: 4 levels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self-checklist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reservation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914400" y="327025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Perspective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14400" y="1430337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Content, examples and explanations are situated within students’ experience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 lit should not be isolated from other learning experiences or parts of their lives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do, we do, you do. Repetition is key!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Language! Don’t oversimplify or use too much jargon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multiple intelligences – Kinesthetic and visual often much more effective!</a:t>
            </a:r>
          </a:p>
          <a:p>
            <a:pPr marL="0" marR="0" lvl="0" indent="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Elicit and mine information as much as possible</a:t>
            </a:r>
          </a:p>
          <a:p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Inkwell">
  <a:themeElements>
    <a:clrScheme name="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Inkwell">
  <a:themeElements>
    <a:clrScheme name="9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Inkwell">
  <a:themeElements>
    <a:clrScheme name="10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Inkwell">
  <a:themeElements>
    <a:clrScheme name="11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Inkwell">
  <a:themeElements>
    <a:clrScheme name="12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kwell">
  <a:themeElements>
    <a:clrScheme name="1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kwell">
  <a:themeElements>
    <a:clrScheme name="2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nkwell">
  <a:themeElements>
    <a:clrScheme name="3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Inkwell">
  <a:themeElements>
    <a:clrScheme name="4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Inkwell">
  <a:themeElements>
    <a:clrScheme name="5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Inkwell">
  <a:themeElements>
    <a:clrScheme name="6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Inkwell">
  <a:themeElements>
    <a:clrScheme name="7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Inkwell">
  <a:themeElements>
    <a:clrScheme name="8_Inkwell 1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FFFFFF"/>
      </a:accent3>
      <a:accent4>
        <a:srgbClr val="860908"/>
      </a:accent4>
      <a:accent5>
        <a:srgbClr val="4A0505"/>
      </a:accent5>
      <a:accent6>
        <a:srgbClr val="FFFFFF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Macintosh PowerPoint</Application>
  <PresentationFormat>On-screen Show (4:3)</PresentationFormat>
  <Paragraphs>124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Inkwell</vt:lpstr>
      <vt:lpstr>1_Inkwell</vt:lpstr>
      <vt:lpstr>2_Inkwell</vt:lpstr>
      <vt:lpstr>3_Inkwell</vt:lpstr>
      <vt:lpstr>4_Inkwell</vt:lpstr>
      <vt:lpstr>5_Inkwell</vt:lpstr>
      <vt:lpstr>6_Inkwell</vt:lpstr>
      <vt:lpstr>7_Inkwell</vt:lpstr>
      <vt:lpstr>8_Inkwell</vt:lpstr>
      <vt:lpstr>9_Inkwell</vt:lpstr>
      <vt:lpstr>10_Inkwell</vt:lpstr>
      <vt:lpstr>11_Inkwell</vt:lpstr>
      <vt:lpstr>12_Inkwell</vt:lpstr>
      <vt:lpstr>Making Learning Computer Literacy Fun &amp; Useful</vt:lpstr>
      <vt:lpstr>Raise your hand if you are… </vt:lpstr>
      <vt:lpstr>Raise your hand if you’re here for…</vt:lpstr>
      <vt:lpstr>Computer Literacy</vt:lpstr>
      <vt:lpstr>Objectives</vt:lpstr>
      <vt:lpstr>PowerPoint Presentation</vt:lpstr>
      <vt:lpstr>PowerPoint Presentation</vt:lpstr>
      <vt:lpstr>Computer Literacy at BEST Corp.</vt:lpstr>
      <vt:lpstr>Teaching Perspective</vt:lpstr>
      <vt:lpstr>Situating content in familiar context</vt:lpstr>
      <vt:lpstr>Lessons &amp; Outcomes: MS Word</vt:lpstr>
      <vt:lpstr>Lesson &amp; Outcomes: MS Word</vt:lpstr>
      <vt:lpstr>Lessons &amp; Outcomes: MS Excel</vt:lpstr>
      <vt:lpstr>Lessons &amp; Outcomes: MS Excel</vt:lpstr>
      <vt:lpstr>Lessons &amp; Outcomes: MS PowerPoint</vt:lpstr>
      <vt:lpstr>Forum for Sharing </vt:lpstr>
      <vt:lpstr>Special thanks for generous support to </vt:lpstr>
      <vt:lpstr>Thank you. www.neelastechtools.weebly.com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Learning Computer Literacy Fun &amp; Useful</dc:title>
  <cp:lastModifiedBy>Neela Jayaraman</cp:lastModifiedBy>
  <cp:revision>1</cp:revision>
  <dcterms:modified xsi:type="dcterms:W3CDTF">2013-12-09T21:29:52Z</dcterms:modified>
</cp:coreProperties>
</file>