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9" r:id="rId5"/>
    <p:sldId id="270" r:id="rId6"/>
    <p:sldId id="259" r:id="rId7"/>
    <p:sldId id="263" r:id="rId8"/>
    <p:sldId id="264" r:id="rId9"/>
    <p:sldId id="265" r:id="rId10"/>
    <p:sldId id="267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758B4199-5E41-174D-91FC-7229090C6D8F}">
          <p14:sldIdLst>
            <p14:sldId id="256"/>
            <p14:sldId id="257"/>
            <p14:sldId id="258"/>
            <p14:sldId id="269"/>
            <p14:sldId id="270"/>
          </p14:sldIdLst>
        </p14:section>
        <p14:section name="First Literacy Project" id="{43781B0A-25BF-C443-B356-0F14CF454F2C}">
          <p14:sldIdLst>
            <p14:sldId id="259"/>
            <p14:sldId id="263"/>
            <p14:sldId id="264"/>
            <p14:sldId id="265"/>
            <p14:sldId id="267"/>
          </p14:sldIdLst>
        </p14:section>
        <p14:section name="End" id="{2C17E769-7C76-F04F-AA93-59E3367DFC17}">
          <p14:sldIdLst>
            <p14:sldId id="268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6867" autoAdjust="0"/>
  </p:normalViewPr>
  <p:slideViewPr>
    <p:cSldViewPr snapToGrid="0" snapToObjects="1">
      <p:cViewPr varScale="1">
        <p:scale>
          <a:sx n="50" d="100"/>
          <a:sy n="50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AE3A1-479A-0D4E-B738-928AA4BB3D8D}" type="datetimeFigureOut">
              <a:rPr lang="en-US" smtClean="0"/>
              <a:t>10/3/14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195B4-8132-BE41-961C-8D5697268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2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 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Guiding Principles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that drive the creation of materials are, </a:t>
            </a:r>
          </a:p>
          <a:p>
            <a:pPr marL="0" indent="0">
              <a:buFont typeface="Arial"/>
              <a:buNone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 will be able to (SWBAT):</a:t>
            </a: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Internet for communication and finding information  </a:t>
            </a: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safe in a digital environment (this includes privacy, safety, digital footprint)  </a:t>
            </a: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software that is meaningful to their lives and helpful for their future  </a:t>
            </a: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informed technology consumers  </a:t>
            </a: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Gain efficiency and confidence	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Instructional Strategies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embedded in the materials</a:t>
            </a: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 connections (prior learning, background knowledge)</a:t>
            </a: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 do (exploration), I do, we do, you do – repetition</a:t>
            </a: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Situated within students’ experience (personalization)</a:t>
            </a: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Cooperative, project-based experience</a:t>
            </a: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Language – elaborated and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scaffolded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195B4-8132-BE41-961C-8D56972681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99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90% of students shared that they have consistently struggled to take notes / remember content during digital literacy lessons.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single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student stated in their own words that they had learned a lot using these units and were eager to learn more!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195B4-8132-BE41-961C-8D56972681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05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Getting Student</a:t>
            </a:r>
            <a:r>
              <a:rPr lang="en-US" baseline="0" dirty="0" smtClean="0"/>
              <a:t> Feedback difficult, especially low levels</a:t>
            </a:r>
          </a:p>
          <a:p>
            <a:r>
              <a:rPr lang="en-US" baseline="0" dirty="0" smtClean="0"/>
              <a:t>More detailed, section-by-section instructions in Teacher’s Guide in Spam unit</a:t>
            </a:r>
          </a:p>
          <a:p>
            <a:r>
              <a:rPr lang="en-US" baseline="0" dirty="0" smtClean="0"/>
              <a:t>Resources, ideas and technology tools added to website</a:t>
            </a:r>
          </a:p>
          <a:p>
            <a:r>
              <a:rPr lang="en-US" baseline="0" dirty="0" smtClean="0"/>
              <a:t>Assessment recommendations and samples also on website</a:t>
            </a:r>
          </a:p>
          <a:p>
            <a:r>
              <a:rPr lang="en-US" baseline="0" dirty="0" smtClean="0"/>
              <a:t>Timing constraints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195B4-8132-BE41-961C-8D56972681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07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dirty="0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lang="en-US" dirty="0" smtClean="0"/>
          </a:p>
          <a:p>
            <a:pPr lvl="4"/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10/3/14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231901"/>
            <a:ext cx="8001000" cy="2424766"/>
          </a:xfrm>
        </p:spPr>
        <p:txBody>
          <a:bodyPr/>
          <a:lstStyle/>
          <a:p>
            <a:r>
              <a:rPr lang="en-US" dirty="0" smtClean="0"/>
              <a:t>Computer Literacy Curriculum</a:t>
            </a:r>
            <a:br>
              <a:rPr lang="en-US" dirty="0" smtClean="0"/>
            </a:br>
            <a:r>
              <a:rPr lang="en-US" sz="3500" dirty="0" smtClean="0"/>
              <a:t>A First Literacy Lab Sharing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7375" y="4562475"/>
            <a:ext cx="8001000" cy="1219200"/>
          </a:xfrm>
        </p:spPr>
        <p:txBody>
          <a:bodyPr/>
          <a:lstStyle/>
          <a:p>
            <a:pPr algn="r"/>
            <a:r>
              <a:rPr lang="en-US" dirty="0" smtClean="0"/>
              <a:t>Neela Jayaraman, </a:t>
            </a:r>
            <a:r>
              <a:rPr lang="en-US" dirty="0" err="1" smtClean="0"/>
              <a:t>teamcomplit.weebly.com</a:t>
            </a:r>
            <a:endParaRPr lang="en-US" dirty="0" smtClean="0"/>
          </a:p>
          <a:p>
            <a:pPr algn="r"/>
            <a:r>
              <a:rPr lang="en-US" dirty="0" smtClean="0"/>
              <a:t>10/3/2014</a:t>
            </a:r>
          </a:p>
        </p:txBody>
      </p:sp>
    </p:spTree>
    <p:extLst>
      <p:ext uri="{BB962C8B-B14F-4D97-AF65-F5344CB8AC3E}">
        <p14:creationId xmlns:p14="http://schemas.microsoft.com/office/powerpoint/2010/main" val="1743304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</a:t>
            </a:r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99" y="1904999"/>
            <a:ext cx="8276167" cy="4402667"/>
          </a:xfrm>
        </p:spPr>
        <p:txBody>
          <a:bodyPr/>
          <a:lstStyle/>
          <a:p>
            <a:r>
              <a:rPr lang="en-US" dirty="0" smtClean="0"/>
              <a:t>Feedback from teachers, program directors/coordinators! </a:t>
            </a:r>
          </a:p>
          <a:p>
            <a:r>
              <a:rPr lang="en-US" dirty="0" smtClean="0"/>
              <a:t>Create </a:t>
            </a:r>
            <a:r>
              <a:rPr lang="en-US" dirty="0" smtClean="0"/>
              <a:t>more units – requests at lower skill levels</a:t>
            </a:r>
          </a:p>
          <a:p>
            <a:r>
              <a:rPr lang="en-US" dirty="0" smtClean="0"/>
              <a:t>Add to Tech Toolbox </a:t>
            </a:r>
            <a:r>
              <a:rPr lang="en-US" dirty="0"/>
              <a:t>(</a:t>
            </a:r>
            <a:r>
              <a:rPr lang="en-US" dirty="0" err="1" smtClean="0"/>
              <a:t>teamcomplit.weebly.com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Add to Resource &amp; Idea Bank </a:t>
            </a:r>
            <a:r>
              <a:rPr lang="en-US" dirty="0"/>
              <a:t>(</a:t>
            </a:r>
            <a:r>
              <a:rPr lang="en-US" dirty="0" err="1"/>
              <a:t>teamcomplit.weebly.com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18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 Feedback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Thoughts /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227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r"/>
            <a:r>
              <a:rPr lang="en-US" sz="2800" dirty="0" err="1" smtClean="0"/>
              <a:t>Teamcomplit.weebly.com</a:t>
            </a:r>
            <a:endParaRPr lang="en-US" sz="2800" dirty="0" smtClean="0"/>
          </a:p>
          <a:p>
            <a:pPr algn="r"/>
            <a:r>
              <a:rPr lang="en-US" sz="2800" dirty="0" err="1" smtClean="0"/>
              <a:t>teamcomplit@gmail.com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1968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693333"/>
            <a:ext cx="8001000" cy="4859867"/>
          </a:xfrm>
        </p:spPr>
        <p:txBody>
          <a:bodyPr>
            <a:normAutofit/>
          </a:bodyPr>
          <a:lstStyle/>
          <a:p>
            <a:r>
              <a:rPr lang="en-US" dirty="0" smtClean="0"/>
              <a:t>Background / Context to project</a:t>
            </a:r>
            <a:endParaRPr lang="en-US" dirty="0"/>
          </a:p>
          <a:p>
            <a:r>
              <a:rPr lang="en-US" dirty="0" smtClean="0"/>
              <a:t>Description of project</a:t>
            </a:r>
          </a:p>
          <a:p>
            <a:r>
              <a:rPr lang="en-US" dirty="0" smtClean="0"/>
              <a:t>Learner Feedback</a:t>
            </a:r>
          </a:p>
          <a:p>
            <a:r>
              <a:rPr lang="en-US" dirty="0" smtClean="0"/>
              <a:t>Assessment &amp; Evaluation</a:t>
            </a:r>
          </a:p>
          <a:p>
            <a:r>
              <a:rPr lang="en-US" dirty="0" smtClean="0"/>
              <a:t>Reflection &amp; Adaptation</a:t>
            </a:r>
          </a:p>
          <a:p>
            <a:pPr marL="457200" lvl="1">
              <a:spcAft>
                <a:spcPts val="2000"/>
              </a:spcAft>
              <a:buClrTx/>
            </a:pPr>
            <a:r>
              <a:rPr lang="en-US" dirty="0"/>
              <a:t>Next steps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685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74638"/>
            <a:ext cx="8763000" cy="1143000"/>
          </a:xfrm>
        </p:spPr>
        <p:txBody>
          <a:bodyPr/>
          <a:lstStyle/>
          <a:p>
            <a:r>
              <a:rPr lang="en-US" dirty="0" err="1" smtClean="0"/>
              <a:t>TeamCompLit</a:t>
            </a:r>
            <a:r>
              <a:rPr lang="en-US" dirty="0" smtClean="0"/>
              <a:t>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&amp; collaboration</a:t>
            </a:r>
          </a:p>
          <a:p>
            <a:r>
              <a:rPr lang="en-US" dirty="0" smtClean="0"/>
              <a:t>Guiding </a:t>
            </a:r>
            <a:r>
              <a:rPr lang="en-US" dirty="0" smtClean="0"/>
              <a:t>Principles</a:t>
            </a:r>
          </a:p>
          <a:p>
            <a:pPr lvl="1"/>
            <a:r>
              <a:rPr lang="en-US" dirty="0"/>
              <a:t>Ultimate Objective: Technology becomes an integrated part of students’ lives</a:t>
            </a:r>
            <a:r>
              <a:rPr lang="en-US" dirty="0" smtClean="0"/>
              <a:t>!</a:t>
            </a:r>
            <a:endParaRPr lang="en-US" dirty="0" smtClean="0"/>
          </a:p>
          <a:p>
            <a:r>
              <a:rPr lang="en-US" dirty="0" smtClean="0"/>
              <a:t>Key Instructional Strategies</a:t>
            </a:r>
          </a:p>
        </p:txBody>
      </p:sp>
    </p:spTree>
    <p:extLst>
      <p:ext uri="{BB962C8B-B14F-4D97-AF65-F5344CB8AC3E}">
        <p14:creationId xmlns:p14="http://schemas.microsoft.com/office/powerpoint/2010/main" val="717854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761479"/>
            <a:ext cx="8001000" cy="1143000"/>
          </a:xfrm>
        </p:spPr>
        <p:txBody>
          <a:bodyPr/>
          <a:lstStyle/>
          <a:p>
            <a:r>
              <a:rPr lang="en-US" dirty="0" smtClean="0"/>
              <a:t>Unit Components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99" y="1669143"/>
            <a:ext cx="8427357" cy="5043713"/>
          </a:xfrm>
        </p:spPr>
        <p:txBody>
          <a:bodyPr/>
          <a:lstStyle/>
          <a:p>
            <a:r>
              <a:rPr lang="en-US" dirty="0" smtClean="0"/>
              <a:t>Student </a:t>
            </a:r>
            <a:r>
              <a:rPr lang="en-US" dirty="0"/>
              <a:t>Handouts</a:t>
            </a:r>
          </a:p>
          <a:p>
            <a:pPr lvl="1"/>
            <a:r>
              <a:rPr lang="en-US" dirty="0"/>
              <a:t>Clearly </a:t>
            </a:r>
            <a:r>
              <a:rPr lang="en-US" dirty="0" smtClean="0"/>
              <a:t>Written objectives</a:t>
            </a:r>
          </a:p>
          <a:p>
            <a:pPr lvl="1"/>
            <a:r>
              <a:rPr lang="en-US" dirty="0" smtClean="0"/>
              <a:t>Vocabulary </a:t>
            </a:r>
            <a:r>
              <a:rPr lang="en-US" dirty="0"/>
              <a:t>(</a:t>
            </a:r>
            <a:r>
              <a:rPr lang="en-US" dirty="0" smtClean="0"/>
              <a:t>and Building Background)</a:t>
            </a:r>
          </a:p>
          <a:p>
            <a:pPr lvl="1"/>
            <a:r>
              <a:rPr lang="en-US" dirty="0" smtClean="0"/>
              <a:t>Guided exploration</a:t>
            </a:r>
          </a:p>
          <a:p>
            <a:pPr lvl="1"/>
            <a:r>
              <a:rPr lang="en-US" dirty="0" smtClean="0"/>
              <a:t>Authentic tasks</a:t>
            </a:r>
          </a:p>
          <a:p>
            <a:pPr lvl="1"/>
            <a:r>
              <a:rPr lang="en-US" dirty="0" smtClean="0"/>
              <a:t>Assessment</a:t>
            </a:r>
          </a:p>
          <a:p>
            <a:r>
              <a:rPr lang="en-US" dirty="0" smtClean="0"/>
              <a:t>Supplementary Online Materials</a:t>
            </a:r>
          </a:p>
          <a:p>
            <a:pPr lvl="1"/>
            <a:r>
              <a:rPr lang="en-US" dirty="0" smtClean="0"/>
              <a:t>Instructional videos</a:t>
            </a:r>
          </a:p>
          <a:p>
            <a:pPr lvl="1"/>
            <a:r>
              <a:rPr lang="en-US" dirty="0" smtClean="0"/>
              <a:t>Online vocabulary review – </a:t>
            </a:r>
            <a:r>
              <a:rPr lang="en-US" dirty="0" err="1" smtClean="0"/>
              <a:t>Quizlet</a:t>
            </a:r>
            <a:endParaRPr lang="en-US" dirty="0" smtClean="0"/>
          </a:p>
          <a:p>
            <a:pPr lvl="1"/>
            <a:r>
              <a:rPr lang="en-US" dirty="0" smtClean="0"/>
              <a:t>Existing online resources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316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Teacher’s Guide</a:t>
            </a:r>
          </a:p>
          <a:p>
            <a:pPr lvl="1"/>
            <a:r>
              <a:rPr lang="en-US" dirty="0" smtClean="0"/>
              <a:t>NRS / SPL levels</a:t>
            </a:r>
          </a:p>
          <a:p>
            <a:pPr lvl="1"/>
            <a:r>
              <a:rPr lang="en-US" dirty="0" smtClean="0"/>
              <a:t>Timeframe for entire unit</a:t>
            </a:r>
          </a:p>
          <a:p>
            <a:pPr lvl="1"/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Instructional Strategies</a:t>
            </a:r>
          </a:p>
          <a:p>
            <a:pPr lvl="1"/>
            <a:r>
              <a:rPr lang="en-US" dirty="0" smtClean="0"/>
              <a:t>Metaphor suggestions</a:t>
            </a:r>
          </a:p>
          <a:p>
            <a:pPr lvl="1"/>
            <a:r>
              <a:rPr lang="en-US" dirty="0" smtClean="0"/>
              <a:t>Exit ticket ideas &amp; additional tasks</a:t>
            </a:r>
          </a:p>
          <a:p>
            <a:r>
              <a:rPr lang="en-US" dirty="0" smtClean="0"/>
              <a:t>In editable word format and online to use directly from web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78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Literacy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2 Units</a:t>
            </a:r>
          </a:p>
          <a:p>
            <a:pPr lvl="1"/>
            <a:r>
              <a:rPr lang="en-US" dirty="0" smtClean="0"/>
              <a:t>Email – Spam</a:t>
            </a:r>
          </a:p>
          <a:p>
            <a:pPr lvl="1"/>
            <a:r>
              <a:rPr lang="en-US" dirty="0" smtClean="0"/>
              <a:t>Google Drive: Spreadsheet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3500" dirty="0" err="1"/>
              <a:t>t</a:t>
            </a:r>
            <a:r>
              <a:rPr lang="en-US" sz="3500" dirty="0" err="1" smtClean="0"/>
              <a:t>eamcomplit.weebly.com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906860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6469"/>
            <a:ext cx="9144000" cy="1143000"/>
          </a:xfrm>
        </p:spPr>
        <p:txBody>
          <a:bodyPr/>
          <a:lstStyle/>
          <a:p>
            <a:r>
              <a:rPr lang="en-US" dirty="0" smtClean="0"/>
              <a:t>Learner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9333" y="1269469"/>
            <a:ext cx="8974667" cy="5398031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The exact image (on the printout) of what is on the computer screen is very helpful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“</a:t>
            </a:r>
            <a:r>
              <a:rPr lang="en-US" dirty="0"/>
              <a:t>This unit made me interesting and happiness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“</a:t>
            </a:r>
            <a:r>
              <a:rPr lang="en-US" dirty="0"/>
              <a:t>Useful for my budget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“</a:t>
            </a:r>
            <a:r>
              <a:rPr lang="en-US" dirty="0"/>
              <a:t>continuing teaching with the other folders likes: spreadsheet, form ..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“</a:t>
            </a:r>
            <a:r>
              <a:rPr lang="en-US" dirty="0" err="1"/>
              <a:t>Evrything</a:t>
            </a:r>
            <a:r>
              <a:rPr lang="en-US" dirty="0"/>
              <a:t> you can </a:t>
            </a:r>
            <a:r>
              <a:rPr lang="en-US" dirty="0" smtClean="0"/>
              <a:t>teach”</a:t>
            </a:r>
          </a:p>
          <a:p>
            <a:r>
              <a:rPr lang="en-US" dirty="0" smtClean="0"/>
              <a:t>“</a:t>
            </a:r>
            <a:r>
              <a:rPr lang="en-US" dirty="0"/>
              <a:t>Drive </a:t>
            </a:r>
            <a:r>
              <a:rPr lang="en-US" dirty="0" smtClean="0"/>
              <a:t>Document”; “phishing”</a:t>
            </a:r>
          </a:p>
          <a:p>
            <a:r>
              <a:rPr lang="en-US" dirty="0" smtClean="0"/>
              <a:t>“Because </a:t>
            </a:r>
            <a:r>
              <a:rPr lang="en-US" dirty="0"/>
              <a:t>it explains the definitions to me and build up my knowledge about these harms to my computer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793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74638"/>
            <a:ext cx="8763000" cy="1143000"/>
          </a:xfrm>
        </p:spPr>
        <p:txBody>
          <a:bodyPr/>
          <a:lstStyle/>
          <a:p>
            <a:r>
              <a:rPr lang="en-US" dirty="0" smtClean="0"/>
              <a:t>Student Work &amp; Evaluation</a:t>
            </a:r>
            <a:endParaRPr lang="en-US" dirty="0"/>
          </a:p>
        </p:txBody>
      </p:sp>
      <p:pic>
        <p:nvPicPr>
          <p:cNvPr id="4" name="Content Placeholder 3" descr="HW_Spam_Vocab_definitions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4" r="5124"/>
          <a:stretch>
            <a:fillRect/>
          </a:stretch>
        </p:blipFill>
        <p:spPr>
          <a:xfrm>
            <a:off x="338138" y="1714500"/>
            <a:ext cx="8615362" cy="4932363"/>
          </a:xfrm>
        </p:spPr>
      </p:pic>
      <p:pic>
        <p:nvPicPr>
          <p:cNvPr id="5" name="Picture 4" descr="HW_Write Spam email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9" r="15088"/>
          <a:stretch/>
        </p:blipFill>
        <p:spPr>
          <a:xfrm>
            <a:off x="190500" y="1714500"/>
            <a:ext cx="8801646" cy="493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413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worked? / Things to do again</a:t>
            </a:r>
          </a:p>
          <a:p>
            <a:r>
              <a:rPr lang="en-US" dirty="0" smtClean="0"/>
              <a:t>What didn’t? / Things to do differently</a:t>
            </a:r>
          </a:p>
        </p:txBody>
      </p:sp>
    </p:spTree>
    <p:extLst>
      <p:ext uri="{BB962C8B-B14F-4D97-AF65-F5344CB8AC3E}">
        <p14:creationId xmlns:p14="http://schemas.microsoft.com/office/powerpoint/2010/main" val="32497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2868</TotalTime>
  <Words>382</Words>
  <Application>Microsoft Macintosh PowerPoint</Application>
  <PresentationFormat>On-screen Show (4:3)</PresentationFormat>
  <Paragraphs>88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Travelogue</vt:lpstr>
      <vt:lpstr>Computer Literacy Curriculum A First Literacy Lab Sharing</vt:lpstr>
      <vt:lpstr>Agenda</vt:lpstr>
      <vt:lpstr>TeamCompLit Background</vt:lpstr>
      <vt:lpstr>Unit Components </vt:lpstr>
      <vt:lpstr>Unit Components</vt:lpstr>
      <vt:lpstr>First Literacy Project</vt:lpstr>
      <vt:lpstr>Learner Feedback</vt:lpstr>
      <vt:lpstr>Student Work &amp; Evaluation</vt:lpstr>
      <vt:lpstr>Reflection</vt:lpstr>
      <vt:lpstr>Next Steps</vt:lpstr>
      <vt:lpstr>Participant Feedback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Lit Project</dc:title>
  <dc:creator>Neela Jayaraman</dc:creator>
  <cp:lastModifiedBy>Neela Jayaraman</cp:lastModifiedBy>
  <cp:revision>14</cp:revision>
  <dcterms:created xsi:type="dcterms:W3CDTF">2014-09-22T17:09:49Z</dcterms:created>
  <dcterms:modified xsi:type="dcterms:W3CDTF">2014-10-03T15:54:59Z</dcterms:modified>
</cp:coreProperties>
</file>