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59" r:id="rId1"/>
  </p:sldMasterIdLst>
  <p:notesMasterIdLst>
    <p:notesMasterId r:id="rId51"/>
  </p:notesMasterIdLst>
  <p:handoutMasterIdLst>
    <p:handoutMasterId r:id="rId52"/>
  </p:handoutMasterIdLst>
  <p:sldIdLst>
    <p:sldId id="256" r:id="rId2"/>
    <p:sldId id="340" r:id="rId3"/>
    <p:sldId id="258" r:id="rId4"/>
    <p:sldId id="259" r:id="rId5"/>
    <p:sldId id="260" r:id="rId6"/>
    <p:sldId id="261" r:id="rId7"/>
    <p:sldId id="262" r:id="rId8"/>
    <p:sldId id="263" r:id="rId9"/>
    <p:sldId id="264" r:id="rId10"/>
    <p:sldId id="265" r:id="rId11"/>
    <p:sldId id="308" r:id="rId12"/>
    <p:sldId id="309" r:id="rId13"/>
    <p:sldId id="310" r:id="rId14"/>
    <p:sldId id="312" r:id="rId15"/>
    <p:sldId id="313" r:id="rId16"/>
    <p:sldId id="314" r:id="rId17"/>
    <p:sldId id="311" r:id="rId18"/>
    <p:sldId id="267" r:id="rId19"/>
    <p:sldId id="268" r:id="rId20"/>
    <p:sldId id="269" r:id="rId21"/>
    <p:sldId id="337" r:id="rId22"/>
    <p:sldId id="338" r:id="rId23"/>
    <p:sldId id="318" r:id="rId24"/>
    <p:sldId id="319" r:id="rId25"/>
    <p:sldId id="320" r:id="rId26"/>
    <p:sldId id="321" r:id="rId27"/>
    <p:sldId id="322" r:id="rId28"/>
    <p:sldId id="323" r:id="rId29"/>
    <p:sldId id="324" r:id="rId30"/>
    <p:sldId id="325" r:id="rId31"/>
    <p:sldId id="326" r:id="rId32"/>
    <p:sldId id="339" r:id="rId33"/>
    <p:sldId id="327" r:id="rId34"/>
    <p:sldId id="328" r:id="rId35"/>
    <p:sldId id="329" r:id="rId36"/>
    <p:sldId id="330" r:id="rId37"/>
    <p:sldId id="331" r:id="rId38"/>
    <p:sldId id="332" r:id="rId39"/>
    <p:sldId id="333" r:id="rId40"/>
    <p:sldId id="334" r:id="rId41"/>
    <p:sldId id="335" r:id="rId42"/>
    <p:sldId id="336" r:id="rId43"/>
    <p:sldId id="282" r:id="rId44"/>
    <p:sldId id="283" r:id="rId45"/>
    <p:sldId id="281" r:id="rId46"/>
    <p:sldId id="280" r:id="rId47"/>
    <p:sldId id="341" r:id="rId48"/>
    <p:sldId id="306" r:id="rId49"/>
    <p:sldId id="307" r:id="rId50"/>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Crifasi" initials="L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4BDF9F8-AD91-40DC-9D3A-BF94E6A6C3BC}">
  <a:tblStyle styleId="{04BDF9F8-AD91-40DC-9D3A-BF94E6A6C3BC}" styleName="Table_0">
    <a:wholeTbl>
      <a:tcTxStyle b="off" i="off">
        <a:font>
          <a:latin typeface="Calisto MT"/>
          <a:ea typeface="Calisto MT"/>
          <a:cs typeface="Calisto MT"/>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E7E7"/>
          </a:solidFill>
        </a:fill>
      </a:tcStyle>
    </a:wholeTbl>
    <a:band1H>
      <a:tcStyle>
        <a:tcBdr/>
        <a:fill>
          <a:solidFill>
            <a:srgbClr val="EACBCB"/>
          </a:solidFill>
        </a:fill>
      </a:tcStyle>
    </a:band1H>
    <a:band1V>
      <a:tcStyle>
        <a:tcBdr/>
        <a:fill>
          <a:solidFill>
            <a:srgbClr val="EACBCB"/>
          </a:solidFill>
        </a:fill>
      </a:tcStyle>
    </a:band1V>
    <a:lastCol>
      <a:tcTxStyle b="on" i="off">
        <a:font>
          <a:latin typeface="Calisto MT"/>
          <a:ea typeface="Calisto MT"/>
          <a:cs typeface="Calisto MT"/>
        </a:font>
        <a:schemeClr val="lt1"/>
      </a:tcTxStyle>
      <a:tcStyle>
        <a:tcBdr/>
        <a:fill>
          <a:solidFill>
            <a:schemeClr val="accent1"/>
          </a:solidFill>
        </a:fill>
      </a:tcStyle>
    </a:lastCol>
    <a:firstCol>
      <a:tcTxStyle b="on" i="off">
        <a:font>
          <a:latin typeface="Calisto MT"/>
          <a:ea typeface="Calisto MT"/>
          <a:cs typeface="Calisto MT"/>
        </a:font>
        <a:schemeClr val="lt1"/>
      </a:tcTxStyle>
      <a:tcStyle>
        <a:tcBdr/>
        <a:fill>
          <a:solidFill>
            <a:schemeClr val="accent1"/>
          </a:solidFill>
        </a:fill>
      </a:tcStyle>
    </a:firstCol>
    <a:lastRow>
      <a:tcTxStyle b="on" i="off">
        <a:font>
          <a:latin typeface="Calisto MT"/>
          <a:ea typeface="Calisto MT"/>
          <a:cs typeface="Calisto MT"/>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sto MT"/>
          <a:ea typeface="Calisto MT"/>
          <a:cs typeface="Calisto MT"/>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E6DA3BEE-E55F-42D4-863E-75FD97583F83}" styleName="Table_1">
    <a:wholeTbl>
      <a:tcTxStyle b="off" i="off">
        <a:font>
          <a:latin typeface="Calisto MT"/>
          <a:ea typeface="Calisto MT"/>
          <a:cs typeface="Calisto MT"/>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12700" cap="flat">
              <a:solidFill>
                <a:schemeClr val="accent1"/>
              </a:solidFill>
              <a:prstDash val="solid"/>
              <a:round/>
              <a:headEnd type="none" w="med" len="med"/>
              <a:tailEnd type="none" w="med" len="med"/>
            </a:ln>
          </a:top>
          <a:bottom>
            <a:ln w="12700" cap="flat">
              <a:solidFill>
                <a:schemeClr val="accent1"/>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3800" autoAdjust="0"/>
  </p:normalViewPr>
  <p:slideViewPr>
    <p:cSldViewPr snapToGrid="0">
      <p:cViewPr varScale="1">
        <p:scale>
          <a:sx n="77" d="100"/>
          <a:sy n="77" d="100"/>
        </p:scale>
        <p:origin x="-112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&lt;5</c:v>
                </c:pt>
                <c:pt idx="1">
                  <c:v>5-8</c:v>
                </c:pt>
                <c:pt idx="2">
                  <c:v>9-12</c:v>
                </c:pt>
                <c:pt idx="3">
                  <c:v>&gt;12</c:v>
                </c:pt>
              </c:strCache>
            </c:strRef>
          </c:cat>
          <c:val>
            <c:numRef>
              <c:f>Sheet1!$B$2:$B$5</c:f>
              <c:numCache>
                <c:formatCode>0%</c:formatCode>
                <c:ptCount val="4"/>
                <c:pt idx="0">
                  <c:v>0.1</c:v>
                </c:pt>
                <c:pt idx="1">
                  <c:v>0.21</c:v>
                </c:pt>
                <c:pt idx="2">
                  <c:v>0.5</c:v>
                </c:pt>
                <c:pt idx="3">
                  <c:v>0.18</c:v>
                </c:pt>
              </c:numCache>
            </c:numRef>
          </c:val>
        </c:ser>
        <c:dLbls>
          <c:showLegendKey val="0"/>
          <c:showVal val="0"/>
          <c:showCatName val="0"/>
          <c:showSerName val="0"/>
          <c:showPercent val="0"/>
          <c:showBubbleSize val="0"/>
        </c:dLbls>
        <c:gapWidth val="150"/>
        <c:axId val="2105661144"/>
        <c:axId val="2105658040"/>
      </c:barChart>
      <c:catAx>
        <c:axId val="2105661144"/>
        <c:scaling>
          <c:orientation val="minMax"/>
        </c:scaling>
        <c:delete val="0"/>
        <c:axPos val="b"/>
        <c:numFmt formatCode="General" sourceLinked="0"/>
        <c:majorTickMark val="out"/>
        <c:minorTickMark val="none"/>
        <c:tickLblPos val="nextTo"/>
        <c:txPr>
          <a:bodyPr/>
          <a:lstStyle/>
          <a:p>
            <a:pPr>
              <a:defRPr sz="1800"/>
            </a:pPr>
            <a:endParaRPr lang="en-US"/>
          </a:p>
        </c:txPr>
        <c:crossAx val="2105658040"/>
        <c:crosses val="autoZero"/>
        <c:auto val="1"/>
        <c:lblAlgn val="ctr"/>
        <c:lblOffset val="100"/>
        <c:noMultiLvlLbl val="0"/>
      </c:catAx>
      <c:valAx>
        <c:axId val="2105658040"/>
        <c:scaling>
          <c:orientation val="minMax"/>
        </c:scaling>
        <c:delete val="0"/>
        <c:axPos val="l"/>
        <c:majorGridlines/>
        <c:numFmt formatCode="0%" sourceLinked="1"/>
        <c:majorTickMark val="out"/>
        <c:minorTickMark val="none"/>
        <c:tickLblPos val="nextTo"/>
        <c:txPr>
          <a:bodyPr/>
          <a:lstStyle/>
          <a:p>
            <a:pPr>
              <a:defRPr sz="1800"/>
            </a:pPr>
            <a:endParaRPr lang="en-US"/>
          </a:p>
        </c:txPr>
        <c:crossAx val="21056611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Sheet1!$A$50:$A$56</c:f>
              <c:strCache>
                <c:ptCount val="7"/>
                <c:pt idx="0">
                  <c:v>Spanish</c:v>
                </c:pt>
                <c:pt idx="1">
                  <c:v>Amharic</c:v>
                </c:pt>
                <c:pt idx="2">
                  <c:v>French</c:v>
                </c:pt>
                <c:pt idx="3">
                  <c:v>Tigrinya</c:v>
                </c:pt>
                <c:pt idx="4">
                  <c:v>Chinese</c:v>
                </c:pt>
                <c:pt idx="5">
                  <c:v>Arabic</c:v>
                </c:pt>
                <c:pt idx="6">
                  <c:v>Other</c:v>
                </c:pt>
              </c:strCache>
            </c:strRef>
          </c:cat>
          <c:val>
            <c:numRef>
              <c:f>Sheet1!$B$50:$B$56</c:f>
              <c:numCache>
                <c:formatCode>0%</c:formatCode>
                <c:ptCount val="7"/>
                <c:pt idx="0">
                  <c:v>0.7</c:v>
                </c:pt>
                <c:pt idx="1">
                  <c:v>0.18</c:v>
                </c:pt>
                <c:pt idx="2">
                  <c:v>0.03</c:v>
                </c:pt>
                <c:pt idx="3">
                  <c:v>0.02</c:v>
                </c:pt>
                <c:pt idx="4">
                  <c:v>0.02</c:v>
                </c:pt>
                <c:pt idx="5" formatCode="0.00%">
                  <c:v>0.015</c:v>
                </c:pt>
                <c:pt idx="6">
                  <c:v>0.03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Sheet1!$A$35:$A$39</c:f>
              <c:strCache>
                <c:ptCount val="5"/>
                <c:pt idx="0">
                  <c:v>18-21</c:v>
                </c:pt>
                <c:pt idx="1">
                  <c:v>22-29</c:v>
                </c:pt>
                <c:pt idx="2">
                  <c:v>30-54</c:v>
                </c:pt>
                <c:pt idx="3">
                  <c:v>55-69</c:v>
                </c:pt>
                <c:pt idx="4">
                  <c:v>70+</c:v>
                </c:pt>
              </c:strCache>
            </c:strRef>
          </c:cat>
          <c:val>
            <c:numRef>
              <c:f>Sheet1!$B$35:$B$39</c:f>
              <c:numCache>
                <c:formatCode>0%</c:formatCode>
                <c:ptCount val="5"/>
                <c:pt idx="0">
                  <c:v>0.05</c:v>
                </c:pt>
                <c:pt idx="1">
                  <c:v>0.34</c:v>
                </c:pt>
                <c:pt idx="2">
                  <c:v>0.55</c:v>
                </c:pt>
                <c:pt idx="3">
                  <c:v>0.06</c:v>
                </c:pt>
                <c:pt idx="4">
                  <c:v>0.01</c:v>
                </c:pt>
              </c:numCache>
            </c:numRef>
          </c:val>
        </c:ser>
        <c:dLbls>
          <c:showLegendKey val="0"/>
          <c:showVal val="0"/>
          <c:showCatName val="0"/>
          <c:showSerName val="0"/>
          <c:showPercent val="0"/>
          <c:showBubbleSize val="0"/>
        </c:dLbls>
        <c:gapWidth val="150"/>
        <c:axId val="2108285096"/>
        <c:axId val="2108288184"/>
      </c:barChart>
      <c:catAx>
        <c:axId val="2108285096"/>
        <c:scaling>
          <c:orientation val="minMax"/>
        </c:scaling>
        <c:delete val="0"/>
        <c:axPos val="b"/>
        <c:numFmt formatCode="General" sourceLinked="0"/>
        <c:majorTickMark val="out"/>
        <c:minorTickMark val="none"/>
        <c:tickLblPos val="nextTo"/>
        <c:txPr>
          <a:bodyPr/>
          <a:lstStyle/>
          <a:p>
            <a:pPr>
              <a:defRPr sz="1800"/>
            </a:pPr>
            <a:endParaRPr lang="en-US"/>
          </a:p>
        </c:txPr>
        <c:crossAx val="2108288184"/>
        <c:crosses val="autoZero"/>
        <c:auto val="1"/>
        <c:lblAlgn val="ctr"/>
        <c:lblOffset val="100"/>
        <c:noMultiLvlLbl val="0"/>
      </c:catAx>
      <c:valAx>
        <c:axId val="2108288184"/>
        <c:scaling>
          <c:orientation val="minMax"/>
        </c:scaling>
        <c:delete val="0"/>
        <c:axPos val="l"/>
        <c:majorGridlines/>
        <c:numFmt formatCode="0%" sourceLinked="1"/>
        <c:majorTickMark val="out"/>
        <c:minorTickMark val="none"/>
        <c:tickLblPos val="nextTo"/>
        <c:txPr>
          <a:bodyPr/>
          <a:lstStyle/>
          <a:p>
            <a:pPr>
              <a:defRPr sz="1800"/>
            </a:pPr>
            <a:endParaRPr lang="en-US"/>
          </a:p>
        </c:txPr>
        <c:crossAx val="21082850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4A95BE-B600-469B-A638-89E37745550B}" type="datetimeFigureOut">
              <a:rPr lang="en-US" smtClean="0"/>
              <a:t>3/26/15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D08DB85-3097-491F-8F1B-340DD339176C}" type="slidenum">
              <a:rPr lang="en-US" smtClean="0"/>
              <a:t>‹#›</a:t>
            </a:fld>
            <a:endParaRPr lang="en-US"/>
          </a:p>
        </p:txBody>
      </p:sp>
    </p:spTree>
    <p:extLst>
      <p:ext uri="{BB962C8B-B14F-4D97-AF65-F5344CB8AC3E}">
        <p14:creationId xmlns:p14="http://schemas.microsoft.com/office/powerpoint/2010/main" val="423367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3" name="Shape 3"/>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indent="0" algn="r"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20"/>
          </a:xfrm>
          <a:prstGeom prst="rect">
            <a:avLst/>
          </a:prstGeom>
          <a:noFill/>
          <a:ln>
            <a:noFill/>
          </a:ln>
        </p:spPr>
        <p:txBody>
          <a:bodyPr lIns="93162" tIns="93162" rIns="93162" bIns="93162" anchor="b" anchorCtr="0">
            <a:noAutofit/>
          </a:bodyPr>
          <a:lstStyle/>
          <a:p>
            <a:pPr indent="-90589">
              <a:buClr>
                <a:srgbClr val="000000"/>
              </a:buClr>
              <a:buFont typeface="Arial"/>
              <a:buChar char="●"/>
            </a:pPr>
            <a:endParaRPr lang="en-US" smtClean="0"/>
          </a:p>
          <a:p>
            <a:pPr marL="465887" lvl="1" indent="-90589">
              <a:buClr>
                <a:srgbClr val="000000"/>
              </a:buClr>
              <a:buFont typeface="Courier New"/>
              <a:buChar char="o"/>
            </a:pPr>
            <a:endParaRPr lang="en-US" smtClean="0"/>
          </a:p>
          <a:p>
            <a:pPr marL="931774" lvl="2" indent="-90589">
              <a:buClr>
                <a:srgbClr val="000000"/>
              </a:buClr>
              <a:buFont typeface="Wingdings"/>
              <a:buChar char="§"/>
            </a:pPr>
            <a:endParaRPr lang="en-US" smtClean="0"/>
          </a:p>
          <a:p>
            <a:pPr marL="1397660" lvl="3" indent="-90589">
              <a:buClr>
                <a:srgbClr val="000000"/>
              </a:buClr>
              <a:buFont typeface="Arial"/>
              <a:buChar char="●"/>
            </a:pPr>
            <a:endParaRPr lang="en-US" smtClean="0"/>
          </a:p>
          <a:p>
            <a:pPr marL="1863547" lvl="4" indent="-90589">
              <a:buClr>
                <a:srgbClr val="000000"/>
              </a:buClr>
              <a:buFont typeface="Courier New"/>
              <a:buChar char="o"/>
            </a:pPr>
            <a:endParaRPr lang="en-US" smtClean="0"/>
          </a:p>
          <a:p>
            <a:pPr marL="2329434" lvl="5" indent="-90589">
              <a:buClr>
                <a:srgbClr val="000000"/>
              </a:buClr>
              <a:buFont typeface="Wingdings"/>
              <a:buChar char="§"/>
            </a:pPr>
            <a:endParaRPr lang="en-US" smtClean="0"/>
          </a:p>
          <a:p>
            <a:pPr marL="2795321" lvl="6" indent="-90589">
              <a:buClr>
                <a:srgbClr val="000000"/>
              </a:buClr>
              <a:buFont typeface="Arial"/>
              <a:buChar char="●"/>
            </a:pPr>
            <a:endParaRPr lang="en-US" smtClean="0"/>
          </a:p>
          <a:p>
            <a:pPr marL="3261208" lvl="7" indent="-90589">
              <a:buClr>
                <a:srgbClr val="000000"/>
              </a:buClr>
              <a:buFont typeface="Courier New"/>
              <a:buChar char="o"/>
            </a:pPr>
            <a:endParaRPr lang="en-US" smtClean="0"/>
          </a:p>
          <a:p>
            <a:pPr marL="3727094" lvl="8" indent="-90589">
              <a:buClr>
                <a:srgbClr val="000000"/>
              </a:buClr>
              <a:buFont typeface="Wingdings"/>
              <a:buChar char="§"/>
            </a:pPr>
            <a:endParaRPr lang="en-US"/>
          </a:p>
        </p:txBody>
      </p:sp>
    </p:spTree>
    <p:extLst>
      <p:ext uri="{BB962C8B-B14F-4D97-AF65-F5344CB8AC3E}">
        <p14:creationId xmlns:p14="http://schemas.microsoft.com/office/powerpoint/2010/main" val="23793268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4300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93" name="Shape 2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010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3014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indent="-90589">
              <a:buClr>
                <a:srgbClr val="000000"/>
              </a:buClr>
              <a:buFont typeface="Arial"/>
              <a:buChar char="●"/>
            </a:pPr>
            <a:endParaRPr lang="en-US" smtClean="0"/>
          </a:p>
          <a:p>
            <a:pPr marL="465887" lvl="1" indent="-90589">
              <a:buClr>
                <a:srgbClr val="000000"/>
              </a:buClr>
              <a:buFont typeface="Courier New"/>
              <a:buChar char="o"/>
            </a:pPr>
            <a:endParaRPr lang="en-US" smtClean="0"/>
          </a:p>
          <a:p>
            <a:pPr marL="931774" lvl="2" indent="-90589">
              <a:buClr>
                <a:srgbClr val="000000"/>
              </a:buClr>
              <a:buFont typeface="Wingdings"/>
              <a:buChar char="§"/>
            </a:pPr>
            <a:endParaRPr lang="en-US" smtClean="0"/>
          </a:p>
          <a:p>
            <a:pPr marL="1397660" lvl="3" indent="-90589">
              <a:buClr>
                <a:srgbClr val="000000"/>
              </a:buClr>
              <a:buFont typeface="Arial"/>
              <a:buChar char="●"/>
            </a:pPr>
            <a:endParaRPr lang="en-US" smtClean="0"/>
          </a:p>
          <a:p>
            <a:pPr marL="1863547" lvl="4" indent="-90589">
              <a:buClr>
                <a:srgbClr val="000000"/>
              </a:buClr>
              <a:buFont typeface="Courier New"/>
              <a:buChar char="o"/>
            </a:pPr>
            <a:endParaRPr lang="en-US" smtClean="0"/>
          </a:p>
          <a:p>
            <a:pPr marL="2329434" lvl="5" indent="-90589">
              <a:buClr>
                <a:srgbClr val="000000"/>
              </a:buClr>
              <a:buFont typeface="Wingdings"/>
              <a:buChar char="§"/>
            </a:pPr>
            <a:endParaRPr lang="en-US" smtClean="0"/>
          </a:p>
          <a:p>
            <a:pPr marL="2795321" lvl="6" indent="-90589">
              <a:buClr>
                <a:srgbClr val="000000"/>
              </a:buClr>
              <a:buFont typeface="Arial"/>
              <a:buChar char="●"/>
            </a:pPr>
            <a:endParaRPr lang="en-US" smtClean="0"/>
          </a:p>
          <a:p>
            <a:pPr marL="3261208" lvl="7" indent="-90589">
              <a:buClr>
                <a:srgbClr val="000000"/>
              </a:buClr>
              <a:buFont typeface="Courier New"/>
              <a:buChar char="o"/>
            </a:pPr>
            <a:endParaRPr lang="en-US" smtClean="0"/>
          </a:p>
          <a:p>
            <a:pPr marL="3727094" lvl="8" indent="-90589">
              <a:buClr>
                <a:srgbClr val="000000"/>
              </a:buClr>
              <a:buFont typeface="Wingdings"/>
              <a:buChar char="§"/>
            </a:pPr>
            <a:endParaRPr lang="en-US"/>
          </a:p>
        </p:txBody>
      </p:sp>
    </p:spTree>
    <p:extLst>
      <p:ext uri="{BB962C8B-B14F-4D97-AF65-F5344CB8AC3E}">
        <p14:creationId xmlns:p14="http://schemas.microsoft.com/office/powerpoint/2010/main" val="231706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0799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Lindsey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7BBD2C6-2A45-274F-B825-448AD2B16319}" type="slidenum">
              <a:rPr lang="en-US" smtClean="0"/>
              <a:pPr/>
              <a:t>17</a:t>
            </a:fld>
            <a:endParaRPr lang="en-US"/>
          </a:p>
        </p:txBody>
      </p:sp>
    </p:spTree>
    <p:extLst>
      <p:ext uri="{BB962C8B-B14F-4D97-AF65-F5344CB8AC3E}">
        <p14:creationId xmlns:p14="http://schemas.microsoft.com/office/powerpoint/2010/main" val="220493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Lindsey</a:t>
            </a:r>
          </a:p>
          <a:p>
            <a:endParaRPr lang="en-US" dirty="0" smtClean="0"/>
          </a:p>
          <a:p>
            <a:r>
              <a:rPr lang="en-US" dirty="0" smtClean="0"/>
              <a:t>As</a:t>
            </a:r>
            <a:r>
              <a:rPr lang="en-US" baseline="0" dirty="0" smtClean="0"/>
              <a:t> ESL instructors, we knew that we had to apply what we know about learning language to learning technology.  Those same principles of learning are fundamental in acquiring digital literacy.  As such, we start with making connections to background knowledge and prior learning.  Ex:  when we introduce PPT, we have students look at the ribbon and tools; what tools do they see that they’ve already learned in MS Word?  What do they already know about PPT?  When we introduce learning how to buy a computer or a smartphone, what do they already know about that?  Our students bring a surprising amount of knowledge with them to the classroom – tap into that.  </a:t>
            </a:r>
          </a:p>
          <a:p>
            <a:endParaRPr lang="en-US" baseline="0" dirty="0" smtClean="0"/>
          </a:p>
          <a:p>
            <a:r>
              <a:rPr lang="en-US" baseline="0" dirty="0" smtClean="0"/>
              <a:t>Second – Risk taking.  As in learning language, we have to be comfortable taking risks and gaining confidence in taking risks.  I do, we do, you do is the typical instructional sequence.  What we are proposing, however, is having the students “do” some exploration before instruction begins.  Ex: when we are teaching email. In pairs, have students move the mouse around the </a:t>
            </a:r>
            <a:r>
              <a:rPr lang="en-US" baseline="0" dirty="0" err="1" smtClean="0"/>
              <a:t>gmail</a:t>
            </a:r>
            <a:r>
              <a:rPr lang="en-US" baseline="0" dirty="0" smtClean="0"/>
              <a:t> screen: what do they see?  What do they think “To” means?  What is the “subject” box for?  “What do we do with the “Compose” button?   We call this “Guided Exploration” because we point students to specific questions to think about and make predictions about.  Learning to use technology is a lot like reading and listening.  We have to make some predictions and monitor our understanding of how technology works as we move through the process of using it!  These are the same metacognitive skills that we use with reading, writing, listening and speaking.</a:t>
            </a:r>
          </a:p>
          <a:p>
            <a:endParaRPr lang="en-US" baseline="0" dirty="0" smtClean="0"/>
          </a:p>
          <a:p>
            <a:r>
              <a:rPr lang="en-US" baseline="0" dirty="0" smtClean="0"/>
              <a:t>Third – Personalizing the tasks make all the difference.  The way we present technology must be immediately applicable to their lives.  As such, we take care to contextualize everything that we teach so that it’s relevant.</a:t>
            </a:r>
          </a:p>
          <a:p>
            <a:endParaRPr lang="en-US" baseline="0" dirty="0" smtClean="0"/>
          </a:p>
          <a:p>
            <a:r>
              <a:rPr lang="en-US" baseline="0" dirty="0" smtClean="0"/>
              <a:t>Fourth – Every task we do, we encourage peer support.  Students build community and confidence through that approach. Exploring new technology isn’t so scary when you do it with </a:t>
            </a:r>
            <a:r>
              <a:rPr lang="en-US" baseline="0" smtClean="0"/>
              <a:t>a friend!  </a:t>
            </a:r>
            <a:r>
              <a:rPr lang="en-US" baseline="0" dirty="0" smtClean="0"/>
              <a:t>In addition, every task is a real-life project.</a:t>
            </a:r>
          </a:p>
          <a:p>
            <a:endParaRPr lang="en-US" baseline="0" dirty="0" smtClean="0"/>
          </a:p>
          <a:p>
            <a:r>
              <a:rPr lang="en-US" baseline="0" dirty="0" smtClean="0"/>
              <a:t>5 – the language used in the handouts is not watered down.  We use the words they need to learn by pre-teaching the vocabulary and providing elaborated language where words are challenging.</a:t>
            </a:r>
            <a:endParaRPr lang="en-US" dirty="0" smtClean="0"/>
          </a:p>
          <a:p>
            <a:endParaRPr dirty="0"/>
          </a:p>
        </p:txBody>
      </p:sp>
      <p:sp>
        <p:nvSpPr>
          <p:cNvPr id="323" name="Shape 3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378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r>
              <a:rPr lang="en-US"/>
              <a:t> </a:t>
            </a:r>
          </a:p>
        </p:txBody>
      </p:sp>
    </p:spTree>
    <p:extLst>
      <p:ext uri="{BB962C8B-B14F-4D97-AF65-F5344CB8AC3E}">
        <p14:creationId xmlns:p14="http://schemas.microsoft.com/office/powerpoint/2010/main" val="372714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7" name="Shape 3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8" name="Shape 338"/>
          <p:cNvSpPr txBox="1">
            <a:spLocks noGrp="1"/>
          </p:cNvSpPr>
          <p:nvPr>
            <p:ph type="sldNum" idx="12"/>
          </p:nvPr>
        </p:nvSpPr>
        <p:spPr>
          <a:xfrm>
            <a:off x="3970937" y="8829967"/>
            <a:ext cx="3037839" cy="464820"/>
          </a:xfrm>
          <a:prstGeom prst="rect">
            <a:avLst/>
          </a:prstGeom>
        </p:spPr>
        <p:txBody>
          <a:bodyPr lIns="93162" tIns="93162" rIns="93162" bIns="93162" anchor="b" anchorCtr="0">
            <a:noAutofit/>
          </a:bodyPr>
          <a:lstStyle/>
          <a:p>
            <a:pPr>
              <a:buClr>
                <a:srgbClr val="000000"/>
              </a:buClr>
            </a:pPr>
            <a:endParaRPr/>
          </a:p>
          <a:p>
            <a:pPr lvl="1">
              <a:buClr>
                <a:srgbClr val="000000"/>
              </a:buClr>
            </a:pPr>
            <a:endParaRPr/>
          </a:p>
          <a:p>
            <a:pPr lvl="2">
              <a:buClr>
                <a:srgbClr val="000000"/>
              </a:buClr>
            </a:pPr>
            <a:endParaRPr/>
          </a:p>
          <a:p>
            <a:pPr lvl="3">
              <a:buClr>
                <a:srgbClr val="000000"/>
              </a:buClr>
            </a:pPr>
            <a:endParaRPr/>
          </a:p>
          <a:p>
            <a:pPr lvl="4">
              <a:buClr>
                <a:srgbClr val="000000"/>
              </a:buClr>
            </a:pPr>
            <a:endParaRPr/>
          </a:p>
          <a:p>
            <a:pPr lvl="5">
              <a:buClr>
                <a:srgbClr val="000000"/>
              </a:buClr>
            </a:pPr>
            <a:endParaRPr/>
          </a:p>
          <a:p>
            <a:pPr lvl="6">
              <a:buClr>
                <a:srgbClr val="000000"/>
              </a:buClr>
            </a:pPr>
            <a:endParaRPr/>
          </a:p>
          <a:p>
            <a:pPr lvl="7">
              <a:buClr>
                <a:srgbClr val="000000"/>
              </a:buClr>
            </a:pPr>
            <a:endParaRPr/>
          </a:p>
          <a:p>
            <a:pPr lvl="8">
              <a:buClr>
                <a:srgbClr val="000000"/>
              </a:buClr>
            </a:pPr>
            <a:endParaRPr/>
          </a:p>
        </p:txBody>
      </p:sp>
    </p:spTree>
    <p:extLst>
      <p:ext uri="{BB962C8B-B14F-4D97-AF65-F5344CB8AC3E}">
        <p14:creationId xmlns:p14="http://schemas.microsoft.com/office/powerpoint/2010/main" val="59223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992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7975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indent="-90589">
              <a:buClr>
                <a:srgbClr val="000000"/>
              </a:buClr>
              <a:buFont typeface="Arial"/>
              <a:buChar char="●"/>
            </a:pPr>
            <a:endParaRPr lang="en-US" smtClean="0"/>
          </a:p>
          <a:p>
            <a:pPr marL="465887" lvl="1" indent="-90589">
              <a:buClr>
                <a:srgbClr val="000000"/>
              </a:buClr>
              <a:buFont typeface="Courier New"/>
              <a:buChar char="o"/>
            </a:pPr>
            <a:endParaRPr lang="en-US" smtClean="0"/>
          </a:p>
          <a:p>
            <a:pPr marL="931774" lvl="2" indent="-90589">
              <a:buClr>
                <a:srgbClr val="000000"/>
              </a:buClr>
              <a:buFont typeface="Wingdings"/>
              <a:buChar char="§"/>
            </a:pPr>
            <a:endParaRPr lang="en-US" smtClean="0"/>
          </a:p>
          <a:p>
            <a:pPr marL="1397660" lvl="3" indent="-90589">
              <a:buClr>
                <a:srgbClr val="000000"/>
              </a:buClr>
              <a:buFont typeface="Arial"/>
              <a:buChar char="●"/>
            </a:pPr>
            <a:endParaRPr lang="en-US" smtClean="0"/>
          </a:p>
          <a:p>
            <a:pPr marL="1863547" lvl="4" indent="-90589">
              <a:buClr>
                <a:srgbClr val="000000"/>
              </a:buClr>
              <a:buFont typeface="Courier New"/>
              <a:buChar char="o"/>
            </a:pPr>
            <a:endParaRPr lang="en-US" smtClean="0"/>
          </a:p>
          <a:p>
            <a:pPr marL="2329434" lvl="5" indent="-90589">
              <a:buClr>
                <a:srgbClr val="000000"/>
              </a:buClr>
              <a:buFont typeface="Wingdings"/>
              <a:buChar char="§"/>
            </a:pPr>
            <a:endParaRPr lang="en-US" smtClean="0"/>
          </a:p>
          <a:p>
            <a:pPr marL="2795321" lvl="6" indent="-90589">
              <a:buClr>
                <a:srgbClr val="000000"/>
              </a:buClr>
              <a:buFont typeface="Arial"/>
              <a:buChar char="●"/>
            </a:pPr>
            <a:endParaRPr lang="en-US" smtClean="0"/>
          </a:p>
          <a:p>
            <a:pPr marL="3261208" lvl="7" indent="-90589">
              <a:buClr>
                <a:srgbClr val="000000"/>
              </a:buClr>
              <a:buFont typeface="Courier New"/>
              <a:buChar char="o"/>
            </a:pPr>
            <a:endParaRPr lang="en-US" smtClean="0"/>
          </a:p>
          <a:p>
            <a:pPr marL="3727094" lvl="8" indent="-90589">
              <a:buClr>
                <a:srgbClr val="000000"/>
              </a:buClr>
              <a:buFont typeface="Wingdings"/>
              <a:buChar char="§"/>
            </a:pPr>
            <a:endParaRPr lang="en-US"/>
          </a:p>
        </p:txBody>
      </p:sp>
    </p:spTree>
    <p:extLst>
      <p:ext uri="{BB962C8B-B14F-4D97-AF65-F5344CB8AC3E}">
        <p14:creationId xmlns:p14="http://schemas.microsoft.com/office/powerpoint/2010/main" val="83915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Kristy</a:t>
            </a:r>
            <a:endParaRPr lang="en-US" dirty="0"/>
          </a:p>
        </p:txBody>
      </p:sp>
      <p:sp>
        <p:nvSpPr>
          <p:cNvPr id="4" name="Slide Number Placeholder 3"/>
          <p:cNvSpPr>
            <a:spLocks noGrp="1"/>
          </p:cNvSpPr>
          <p:nvPr>
            <p:ph type="sldNum" idx="10"/>
          </p:nvPr>
        </p:nvSpPr>
        <p:spPr/>
        <p:txBody>
          <a:bodyPr/>
          <a:lstStyle/>
          <a:p>
            <a:pPr indent="-90589">
              <a:buClr>
                <a:srgbClr val="000000"/>
              </a:buClr>
              <a:buFont typeface="Arial"/>
              <a:buChar char="●"/>
            </a:pPr>
            <a:endParaRPr lang="en-US" smtClean="0"/>
          </a:p>
          <a:p>
            <a:pPr marL="465887" lvl="1" indent="-90589">
              <a:buClr>
                <a:srgbClr val="000000"/>
              </a:buClr>
              <a:buFont typeface="Courier New"/>
              <a:buChar char="o"/>
            </a:pPr>
            <a:endParaRPr lang="en-US" smtClean="0"/>
          </a:p>
          <a:p>
            <a:pPr marL="931774" lvl="2" indent="-90589">
              <a:buClr>
                <a:srgbClr val="000000"/>
              </a:buClr>
              <a:buFont typeface="Wingdings"/>
              <a:buChar char="§"/>
            </a:pPr>
            <a:endParaRPr lang="en-US" smtClean="0"/>
          </a:p>
          <a:p>
            <a:pPr marL="1397660" lvl="3" indent="-90589">
              <a:buClr>
                <a:srgbClr val="000000"/>
              </a:buClr>
              <a:buFont typeface="Arial"/>
              <a:buChar char="●"/>
            </a:pPr>
            <a:endParaRPr lang="en-US" smtClean="0"/>
          </a:p>
          <a:p>
            <a:pPr marL="1863547" lvl="4" indent="-90589">
              <a:buClr>
                <a:srgbClr val="000000"/>
              </a:buClr>
              <a:buFont typeface="Courier New"/>
              <a:buChar char="o"/>
            </a:pPr>
            <a:endParaRPr lang="en-US" smtClean="0"/>
          </a:p>
          <a:p>
            <a:pPr marL="2329434" lvl="5" indent="-90589">
              <a:buClr>
                <a:srgbClr val="000000"/>
              </a:buClr>
              <a:buFont typeface="Wingdings"/>
              <a:buChar char="§"/>
            </a:pPr>
            <a:endParaRPr lang="en-US" smtClean="0"/>
          </a:p>
          <a:p>
            <a:pPr marL="2795321" lvl="6" indent="-90589">
              <a:buClr>
                <a:srgbClr val="000000"/>
              </a:buClr>
              <a:buFont typeface="Arial"/>
              <a:buChar char="●"/>
            </a:pPr>
            <a:endParaRPr lang="en-US" smtClean="0"/>
          </a:p>
          <a:p>
            <a:pPr marL="3261208" lvl="7" indent="-90589">
              <a:buClr>
                <a:srgbClr val="000000"/>
              </a:buClr>
              <a:buFont typeface="Courier New"/>
              <a:buChar char="o"/>
            </a:pPr>
            <a:endParaRPr lang="en-US" smtClean="0"/>
          </a:p>
          <a:p>
            <a:pPr marL="3727094" lvl="8" indent="-90589">
              <a:buClr>
                <a:srgbClr val="000000"/>
              </a:buClr>
              <a:buFont typeface="Wingdings"/>
              <a:buChar char="§"/>
            </a:pPr>
            <a:endParaRPr lang="en-US"/>
          </a:p>
        </p:txBody>
      </p:sp>
    </p:spTree>
    <p:extLst>
      <p:ext uri="{BB962C8B-B14F-4D97-AF65-F5344CB8AC3E}">
        <p14:creationId xmlns:p14="http://schemas.microsoft.com/office/powerpoint/2010/main" val="387783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46" name="Shape 3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2580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53" name="Shape 3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71751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53" name="Shape 3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61542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60" name="Shape 3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4346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60" name="Shape 3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8159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254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78" name="Shape 3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4204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91" name="Shape 3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8993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99" name="Shape 3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885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36002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4704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23399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Integrate into Handout</a:t>
            </a:r>
            <a:endParaRPr dirty="0"/>
          </a:p>
        </p:txBody>
      </p:sp>
      <p:sp>
        <p:nvSpPr>
          <p:cNvPr id="442" name="Shape 4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25498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27" name="Shape 4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36490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40070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284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952" name="Shape 9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06458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958" name="Shape 9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081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4" name="Shape 22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r>
              <a:rPr lang="en-US">
                <a:solidFill>
                  <a:schemeClr val="dk1"/>
                </a:solidFill>
                <a:latin typeface="Calibri"/>
                <a:ea typeface="Calibri"/>
                <a:cs typeface="Calibri"/>
                <a:sym typeface="Calibri"/>
              </a:rPr>
              <a:t>Heather</a:t>
            </a:r>
          </a:p>
        </p:txBody>
      </p:sp>
    </p:spTree>
    <p:extLst>
      <p:ext uri="{BB962C8B-B14F-4D97-AF65-F5344CB8AC3E}">
        <p14:creationId xmlns:p14="http://schemas.microsoft.com/office/powerpoint/2010/main" val="252244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r>
              <a:rPr lang="en-US">
                <a:solidFill>
                  <a:schemeClr val="dk1"/>
                </a:solidFill>
                <a:latin typeface="Calibri"/>
                <a:ea typeface="Calibri"/>
                <a:cs typeface="Calibri"/>
                <a:sym typeface="Calibri"/>
              </a:rPr>
              <a:t>Heather</a:t>
            </a:r>
          </a:p>
        </p:txBody>
      </p:sp>
    </p:spTree>
    <p:extLst>
      <p:ext uri="{BB962C8B-B14F-4D97-AF65-F5344CB8AC3E}">
        <p14:creationId xmlns:p14="http://schemas.microsoft.com/office/powerpoint/2010/main" val="323708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212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45" name="Shape 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556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57" name="Shape 2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5643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73" name="Shape 2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132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852" y="2130425"/>
            <a:ext cx="7835348" cy="1470025"/>
          </a:xfrm>
        </p:spPr>
        <p:txBody>
          <a:bodyPr/>
          <a:lstStyle>
            <a:lvl1pPr>
              <a:defRPr>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22852" y="3886200"/>
            <a:ext cx="78353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Computer Literacy Resources &amp; Materials for Adult ELLs – TESOL15</a:t>
            </a:r>
            <a:endParaRPr lang="en-US"/>
          </a:p>
        </p:txBody>
      </p:sp>
      <p:sp>
        <p:nvSpPr>
          <p:cNvPr id="5" name="Footer Placeholder 4"/>
          <p:cNvSpPr>
            <a:spLocks noGrp="1"/>
          </p:cNvSpPr>
          <p:nvPr>
            <p:ph type="ftr" sz="quarter" idx="11"/>
          </p:nvPr>
        </p:nvSpPr>
        <p:spPr>
          <a:xfrm>
            <a:off x="2819400" y="6356350"/>
            <a:ext cx="3429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457200" cy="365125"/>
          </a:xfrm>
          <a:prstGeom prst="rect">
            <a:avLst/>
          </a:prstGeom>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85094647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6454"/>
            <a:ext cx="6781800" cy="1143000"/>
          </a:xfrm>
        </p:spPr>
        <p:txBody>
          <a:bodyPr>
            <a:normAutofit/>
          </a:bodyPr>
          <a:lstStyle>
            <a:lvl1pPr>
              <a:defRPr sz="3600">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34471" y="6529892"/>
            <a:ext cx="4297680" cy="315931"/>
          </a:xfrm>
          <a:prstGeom prst="rect">
            <a:avLst/>
          </a:prstGeom>
        </p:spPr>
        <p:txBody>
          <a:bodyPr/>
          <a:lstStyle>
            <a:lvl1pPr>
              <a:defRPr sz="1100">
                <a:latin typeface="Cambria" panose="02040503050406030204" pitchFamily="18" charset="0"/>
              </a:defRPr>
            </a:lvl1p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8758568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64229"/>
            <a:ext cx="6781800" cy="1143000"/>
          </a:xfrm>
        </p:spPr>
        <p:txBody>
          <a:bodyPr>
            <a:normAutofit/>
          </a:bodyPr>
          <a:lstStyle>
            <a:lvl1pPr>
              <a:defRPr sz="3600">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750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7774" y="1600200"/>
            <a:ext cx="39690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134471" y="6519134"/>
            <a:ext cx="4297680" cy="326689"/>
          </a:xfrm>
          <a:prstGeom prst="rect">
            <a:avLst/>
          </a:prstGeom>
        </p:spPr>
        <p:txBody>
          <a:bodyPr/>
          <a:lstStyle>
            <a:lvl1pPr>
              <a:defRPr sz="1100">
                <a:latin typeface="Cambria" panose="02040503050406030204" pitchFamily="18" charset="0"/>
              </a:defRPr>
            </a:lvl1p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40734309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2">
                    <a:lumMod val="75000"/>
                  </a:schemeClr>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134471" y="6480698"/>
            <a:ext cx="4297680" cy="365125"/>
          </a:xfrm>
          <a:prstGeom prst="rect">
            <a:avLst/>
          </a:prstGeom>
        </p:spPr>
        <p:txBody>
          <a:bodyPr/>
          <a:lstStyle>
            <a:lvl1pPr>
              <a:defRPr sz="1100">
                <a:latin typeface="Cambria" panose="02040503050406030204" pitchFamily="18" charset="0"/>
              </a:defRPr>
            </a:lvl1p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83972591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Computer Literacy Resources &amp; Materials for Adult ELLs – TESOL15</a:t>
            </a:r>
            <a:endParaRPr lang="en-US"/>
          </a:p>
        </p:txBody>
      </p:sp>
      <p:sp>
        <p:nvSpPr>
          <p:cNvPr id="3" name="Footer Placeholder 2"/>
          <p:cNvSpPr>
            <a:spLocks noGrp="1"/>
          </p:cNvSpPr>
          <p:nvPr>
            <p:ph type="ftr" sz="quarter" idx="11"/>
          </p:nvPr>
        </p:nvSpPr>
        <p:spPr>
          <a:xfrm>
            <a:off x="2819400" y="6356350"/>
            <a:ext cx="3429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457200" cy="365125"/>
          </a:xfrm>
          <a:prstGeom prst="rect">
            <a:avLst/>
          </a:prstGeom>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5612026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548" y="1293468"/>
            <a:ext cx="3127513" cy="893141"/>
          </a:xfrm>
        </p:spPr>
        <p:txBody>
          <a:bodyPr anchor="b">
            <a:noAutofit/>
          </a:bodyPr>
          <a:lstStyle>
            <a:lvl1pPr algn="l">
              <a:defRPr sz="28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1547" y="2345635"/>
            <a:ext cx="3127513" cy="382466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457200" cy="365125"/>
          </a:xfrm>
          <a:prstGeom prst="rect">
            <a:avLst/>
          </a:prstGeom>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8" name="Date Placeholder 3"/>
          <p:cNvSpPr>
            <a:spLocks noGrp="1"/>
          </p:cNvSpPr>
          <p:nvPr>
            <p:ph type="dt" sz="half" idx="10"/>
          </p:nvPr>
        </p:nvSpPr>
        <p:spPr>
          <a:xfrm>
            <a:off x="134471" y="6480698"/>
            <a:ext cx="4297680" cy="365125"/>
          </a:xfrm>
          <a:prstGeom prst="rect">
            <a:avLst/>
          </a:prstGeom>
        </p:spPr>
        <p:txBody>
          <a:bodyPr/>
          <a:lstStyle>
            <a:lvl1pPr>
              <a:defRPr sz="1100">
                <a:latin typeface="Cambria" panose="02040503050406030204" pitchFamily="18" charset="0"/>
              </a:defRPr>
            </a:lvl1p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40707668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44579"/>
            <a:ext cx="6781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4852" y="1600201"/>
            <a:ext cx="8191948"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152400"/>
            <a:ext cx="1569378" cy="927359"/>
          </a:xfrm>
          <a:prstGeom prst="rect">
            <a:avLst/>
          </a:prstGeom>
        </p:spPr>
      </p:pic>
      <p:sp>
        <p:nvSpPr>
          <p:cNvPr id="8" name="Date Placeholder 3"/>
          <p:cNvSpPr>
            <a:spLocks noGrp="1"/>
          </p:cNvSpPr>
          <p:nvPr>
            <p:ph type="dt" sz="half" idx="2"/>
          </p:nvPr>
        </p:nvSpPr>
        <p:spPr>
          <a:xfrm>
            <a:off x="134471" y="6551407"/>
            <a:ext cx="4297680" cy="294416"/>
          </a:xfrm>
          <a:prstGeom prst="rect">
            <a:avLst/>
          </a:prstGeom>
        </p:spPr>
        <p:txBody>
          <a:bodyPr/>
          <a:lstStyle>
            <a:lvl1pPr>
              <a:defRPr sz="1100">
                <a:latin typeface="Cambria" panose="02040503050406030204" pitchFamily="18" charset="0"/>
              </a:defRPr>
            </a:lvl1p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3260792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3" r:id="rId3"/>
    <p:sldLayoutId id="2147483765" r:id="rId4"/>
    <p:sldLayoutId id="2147483766" r:id="rId5"/>
    <p:sldLayoutId id="2147483767" r:id="rId6"/>
  </p:sldLayoutIdLst>
  <p:timing>
    <p:tnLst>
      <p:par>
        <p:cTn xmlns:p14="http://schemas.microsoft.com/office/powerpoint/2010/main" id="1" dur="indefinite" restart="never" nodeType="tmRoot"/>
      </p:par>
    </p:tnLst>
  </p:timing>
  <p:hf sldNum="0" hdr="0" ftr="0"/>
  <p:txStyles>
    <p:titleStyle>
      <a:lvl1pPr algn="ctr" defTabSz="914400" rtl="0" eaLnBrk="1" latinLnBrk="0" hangingPunct="1">
        <a:spcBef>
          <a:spcPct val="0"/>
        </a:spcBef>
        <a:buNone/>
        <a:defRPr sz="3600" kern="1200">
          <a:solidFill>
            <a:schemeClr val="accent2">
              <a:lumMod val="75000"/>
            </a:schemeClr>
          </a:solidFill>
          <a:latin typeface="HelveticaNeueLT Std L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askerville Old Fac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askerville Old Fac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askerville Old Fac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askerville Old Fac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askerville Old Fac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28.tmp"/><Relationship Id="rId4" Type="http://schemas.openxmlformats.org/officeDocument/2006/relationships/image" Target="../media/image29.tmp"/><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0.tmp"/></Relationships>
</file>

<file path=ppt/slides/_rels/slide35.xml.rels><?xml version="1.0" encoding="UTF-8" standalone="yes"?>
<Relationships xmlns="http://schemas.openxmlformats.org/package/2006/relationships"><Relationship Id="rId3" Type="http://schemas.openxmlformats.org/officeDocument/2006/relationships/image" Target="../media/image31.tmp"/><Relationship Id="rId4" Type="http://schemas.openxmlformats.org/officeDocument/2006/relationships/image" Target="../media/image32.tmp"/><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3.tmp"/></Relationships>
</file>

<file path=ppt/slides/_rels/slide37.xml.rels><?xml version="1.0" encoding="UTF-8" standalone="yes"?>
<Relationships xmlns="http://schemas.openxmlformats.org/package/2006/relationships"><Relationship Id="rId3" Type="http://schemas.openxmlformats.org/officeDocument/2006/relationships/image" Target="../media/image34.tmp"/><Relationship Id="rId4" Type="http://schemas.openxmlformats.org/officeDocument/2006/relationships/image" Target="../media/image35.tmp"/><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tmp"/><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8.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9.tmp"/><Relationship Id="rId4" Type="http://schemas.openxmlformats.org/officeDocument/2006/relationships/image" Target="../media/image40.tmp"/><Relationship Id="rId5" Type="http://schemas.openxmlformats.org/officeDocument/2006/relationships/image" Target="../media/image41.tmp"/><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2.tmp"/></Relationships>
</file>

<file path=ppt/slides/_rels/slide42.xml.rels><?xml version="1.0" encoding="UTF-8" standalone="yes"?>
<Relationships xmlns="http://schemas.openxmlformats.org/package/2006/relationships"><Relationship Id="rId3" Type="http://schemas.openxmlformats.org/officeDocument/2006/relationships/image" Target="../media/image43.tmp"/><Relationship Id="rId4" Type="http://schemas.openxmlformats.org/officeDocument/2006/relationships/image" Target="../media/image44.tmp"/><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teamcomplit.weebly.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3" Type="http://schemas.openxmlformats.org/officeDocument/2006/relationships/hyperlink" Target="http://nces.ed.gov/pubsearch" TargetMode="External"/><Relationship Id="rId4" Type="http://schemas.openxmlformats.org/officeDocument/2006/relationships/hyperlink" Target="http://dx.doi.org/10.1787/9789264204256-en"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3" Type="http://schemas.openxmlformats.org/officeDocument/2006/relationships/hyperlink" Target="mailto:hharris@carlosrosario.org" TargetMode="External"/><Relationship Id="rId4" Type="http://schemas.openxmlformats.org/officeDocument/2006/relationships/hyperlink" Target="mailto:lcrifasi@carlosrosario.org" TargetMode="External"/><Relationship Id="rId5" Type="http://schemas.openxmlformats.org/officeDocument/2006/relationships/hyperlink" Target="mailto:kstoesz@carlosrosario.org" TargetMode="External"/><Relationship Id="rId6" Type="http://schemas.openxmlformats.org/officeDocument/2006/relationships/hyperlink" Target="http://www.teamcomplit.weebly.co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todaysmeet.com/compl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p:nvPr>
        </p:nvSpPr>
        <p:spPr>
          <a:xfrm>
            <a:off x="622852" y="3327400"/>
            <a:ext cx="7835348" cy="1470025"/>
          </a:xfrm>
        </p:spPr>
        <p:txBody>
          <a:bodyPr>
            <a:normAutofit/>
          </a:bodyPr>
          <a:lstStyle/>
          <a:p>
            <a:pPr lvl="0"/>
            <a:r>
              <a:rPr lang="en-US" dirty="0" smtClean="0">
                <a:sym typeface="Lustria"/>
              </a:rPr>
              <a:t>Computer Literacy Instructional Resources for Adult ELLs</a:t>
            </a:r>
            <a:endParaRPr lang="en-US" dirty="0">
              <a:sym typeface="Lustria"/>
            </a:endParaRPr>
          </a:p>
        </p:txBody>
      </p:sp>
      <p:sp>
        <p:nvSpPr>
          <p:cNvPr id="199" name="Shape 199"/>
          <p:cNvSpPr txBox="1">
            <a:spLocks noGrp="1"/>
          </p:cNvSpPr>
          <p:nvPr>
            <p:ph type="subTitle" idx="1"/>
          </p:nvPr>
        </p:nvSpPr>
        <p:spPr>
          <a:xfrm>
            <a:off x="104101" y="4797425"/>
            <a:ext cx="8963124" cy="1752600"/>
          </a:xfrm>
        </p:spPr>
        <p:txBody>
          <a:bodyPr>
            <a:normAutofit/>
          </a:bodyPr>
          <a:lstStyle/>
          <a:p>
            <a:pPr lvl="0"/>
            <a:r>
              <a:rPr lang="en-US" sz="2800" dirty="0" smtClean="0">
                <a:sym typeface="Lustria"/>
              </a:rPr>
              <a:t>Lindsey Crifasi, Kristy Stoesz, Heather Tatton-Harris</a:t>
            </a:r>
          </a:p>
          <a:p>
            <a:r>
              <a:rPr lang="en-US" sz="2800" i="1" dirty="0">
                <a:sym typeface="Questrial"/>
              </a:rPr>
              <a:t>Carlos Rosario International Public Charter School </a:t>
            </a:r>
          </a:p>
          <a:p>
            <a:pPr lvl="0"/>
            <a:r>
              <a:rPr lang="en-US" sz="2800" dirty="0" smtClean="0">
                <a:sym typeface="Lustria"/>
              </a:rPr>
              <a:t>TESOL - March 27, 2015</a:t>
            </a:r>
          </a:p>
          <a:p>
            <a:pPr lvl="0"/>
            <a:endParaRPr lang="en-US" dirty="0" smtClean="0">
              <a:sym typeface="Lustria"/>
            </a:endParaRPr>
          </a:p>
          <a:p>
            <a:pPr lvl="0"/>
            <a:endParaRPr lang="en-US" dirty="0" smtClean="0"/>
          </a:p>
          <a:p>
            <a:pPr lvl="0"/>
            <a:endParaRPr lang="en-US" dirty="0">
              <a:sym typeface="Lustri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308" y="137723"/>
            <a:ext cx="4802435" cy="3189677"/>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p:txBody>
          <a:bodyPr/>
          <a:lstStyle/>
          <a:p>
            <a:pPr lvl="0"/>
            <a:r>
              <a:rPr lang="en-US" smtClean="0">
                <a:sym typeface="Lustria"/>
              </a:rPr>
              <a:t>Objectives</a:t>
            </a:r>
            <a:endParaRPr lang="en-US" dirty="0">
              <a:sym typeface="Lustria"/>
            </a:endParaRPr>
          </a:p>
        </p:txBody>
      </p:sp>
      <p:sp>
        <p:nvSpPr>
          <p:cNvPr id="5" name="Content Placeholder 4"/>
          <p:cNvSpPr>
            <a:spLocks noGrp="1"/>
          </p:cNvSpPr>
          <p:nvPr>
            <p:ph idx="1"/>
          </p:nvPr>
        </p:nvSpPr>
        <p:spPr/>
        <p:txBody>
          <a:bodyPr/>
          <a:lstStyle/>
          <a:p>
            <a:endParaRPr lang="en-US"/>
          </a:p>
        </p:txBody>
      </p:sp>
      <p:grpSp>
        <p:nvGrpSpPr>
          <p:cNvPr id="276" name="Shape 276"/>
          <p:cNvGrpSpPr/>
          <p:nvPr/>
        </p:nvGrpSpPr>
        <p:grpSpPr>
          <a:xfrm>
            <a:off x="457200" y="1676400"/>
            <a:ext cx="7391400" cy="4438163"/>
            <a:chOff x="0" y="0"/>
            <a:chExt cx="7391400" cy="4438163"/>
          </a:xfrm>
        </p:grpSpPr>
        <p:sp>
          <p:nvSpPr>
            <p:cNvPr id="277" name="Shape 277"/>
            <p:cNvSpPr/>
            <p:nvPr/>
          </p:nvSpPr>
          <p:spPr>
            <a:xfrm>
              <a:off x="0" y="0"/>
              <a:ext cx="5913120" cy="976395"/>
            </a:xfrm>
            <a:prstGeom prst="roundRect">
              <a:avLst>
                <a:gd name="adj" fmla="val 10000"/>
              </a:avLst>
            </a:prstGeom>
            <a:solidFill>
              <a:srgbClr val="FF6600"/>
            </a:solidFill>
            <a:ln>
              <a:noFill/>
            </a:ln>
          </p:spPr>
          <p:txBody>
            <a:bodyPr lIns="91425" tIns="91425" rIns="91425" bIns="91425" anchor="ctr" anchorCtr="0">
              <a:noAutofit/>
            </a:bodyPr>
            <a:lstStyle/>
            <a:p>
              <a:pPr>
                <a:spcBef>
                  <a:spcPts val="0"/>
                </a:spcBef>
                <a:buNone/>
              </a:pPr>
              <a:endParaRPr/>
            </a:p>
          </p:txBody>
        </p:sp>
        <p:sp>
          <p:nvSpPr>
            <p:cNvPr id="278" name="Shape 278"/>
            <p:cNvSpPr txBox="1"/>
            <p:nvPr/>
          </p:nvSpPr>
          <p:spPr>
            <a:xfrm>
              <a:off x="28598" y="28598"/>
              <a:ext cx="4777006" cy="919200"/>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3F3F3F"/>
                  </a:solidFill>
                  <a:latin typeface="Lustria"/>
                  <a:ea typeface="Lustria"/>
                  <a:cs typeface="Lustria"/>
                  <a:sym typeface="Lustria"/>
                </a:rPr>
                <a:t>Background and Rationale</a:t>
              </a:r>
            </a:p>
          </p:txBody>
        </p:sp>
        <p:sp>
          <p:nvSpPr>
            <p:cNvPr id="279" name="Shape 279"/>
            <p:cNvSpPr/>
            <p:nvPr/>
          </p:nvSpPr>
          <p:spPr>
            <a:xfrm>
              <a:off x="495222" y="1153921"/>
              <a:ext cx="5913120" cy="976395"/>
            </a:xfrm>
            <a:prstGeom prst="roundRect">
              <a:avLst>
                <a:gd name="adj" fmla="val 10000"/>
              </a:avLst>
            </a:prstGeom>
            <a:solidFill>
              <a:srgbClr val="FFBA00"/>
            </a:solidFill>
            <a:ln>
              <a:noFill/>
            </a:ln>
          </p:spPr>
          <p:txBody>
            <a:bodyPr lIns="91425" tIns="91425" rIns="91425" bIns="91425" anchor="ctr" anchorCtr="0">
              <a:noAutofit/>
            </a:bodyPr>
            <a:lstStyle/>
            <a:p>
              <a:pPr>
                <a:spcBef>
                  <a:spcPts val="0"/>
                </a:spcBef>
                <a:buNone/>
              </a:pPr>
              <a:endParaRPr/>
            </a:p>
          </p:txBody>
        </p:sp>
        <p:sp>
          <p:nvSpPr>
            <p:cNvPr id="280" name="Shape 280"/>
            <p:cNvSpPr txBox="1"/>
            <p:nvPr/>
          </p:nvSpPr>
          <p:spPr>
            <a:xfrm>
              <a:off x="523820" y="1182520"/>
              <a:ext cx="4726041" cy="919200"/>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404040"/>
                  </a:solidFill>
                  <a:latin typeface="Lustria"/>
                  <a:ea typeface="Lustria"/>
                  <a:cs typeface="Lustria"/>
                  <a:sym typeface="Lustria"/>
                </a:rPr>
                <a:t>Instructional strategies</a:t>
              </a:r>
            </a:p>
          </p:txBody>
        </p:sp>
        <p:sp>
          <p:nvSpPr>
            <p:cNvPr id="281" name="Shape 281"/>
            <p:cNvSpPr/>
            <p:nvPr/>
          </p:nvSpPr>
          <p:spPr>
            <a:xfrm>
              <a:off x="983055" y="2307844"/>
              <a:ext cx="5913120" cy="976395"/>
            </a:xfrm>
            <a:prstGeom prst="roundRect">
              <a:avLst>
                <a:gd name="adj" fmla="val 10000"/>
              </a:avLst>
            </a:prstGeom>
            <a:solidFill>
              <a:srgbClr val="89B700"/>
            </a:solidFill>
            <a:ln>
              <a:noFill/>
            </a:ln>
          </p:spPr>
          <p:txBody>
            <a:bodyPr lIns="91425" tIns="91425" rIns="91425" bIns="91425" anchor="ctr" anchorCtr="0">
              <a:noAutofit/>
            </a:bodyPr>
            <a:lstStyle/>
            <a:p>
              <a:pPr>
                <a:spcBef>
                  <a:spcPts val="0"/>
                </a:spcBef>
                <a:buNone/>
              </a:pPr>
              <a:endParaRPr/>
            </a:p>
          </p:txBody>
        </p:sp>
        <p:sp>
          <p:nvSpPr>
            <p:cNvPr id="282" name="Shape 282"/>
            <p:cNvSpPr txBox="1"/>
            <p:nvPr/>
          </p:nvSpPr>
          <p:spPr>
            <a:xfrm>
              <a:off x="1011654" y="2336442"/>
              <a:ext cx="4733434" cy="919200"/>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404040"/>
                  </a:solidFill>
                  <a:latin typeface="Lustria"/>
                  <a:ea typeface="Lustria"/>
                  <a:cs typeface="Lustria"/>
                  <a:sym typeface="Lustria"/>
                </a:rPr>
                <a:t>Example lesson &amp; lesson components</a:t>
              </a:r>
            </a:p>
          </p:txBody>
        </p:sp>
        <p:sp>
          <p:nvSpPr>
            <p:cNvPr id="283" name="Shape 283"/>
            <p:cNvSpPr/>
            <p:nvPr/>
          </p:nvSpPr>
          <p:spPr>
            <a:xfrm>
              <a:off x="1478279" y="3461767"/>
              <a:ext cx="5913120" cy="976395"/>
            </a:xfrm>
            <a:prstGeom prst="roundRect">
              <a:avLst>
                <a:gd name="adj" fmla="val 10000"/>
              </a:avLst>
            </a:prstGeom>
            <a:solidFill>
              <a:srgbClr val="6E93E9"/>
            </a:solidFill>
            <a:ln>
              <a:noFill/>
            </a:ln>
          </p:spPr>
          <p:txBody>
            <a:bodyPr lIns="91425" tIns="91425" rIns="91425" bIns="91425" anchor="ctr" anchorCtr="0">
              <a:noAutofit/>
            </a:bodyPr>
            <a:lstStyle/>
            <a:p>
              <a:pPr>
                <a:spcBef>
                  <a:spcPts val="0"/>
                </a:spcBef>
                <a:buNone/>
              </a:pPr>
              <a:endParaRPr/>
            </a:p>
          </p:txBody>
        </p:sp>
        <p:sp>
          <p:nvSpPr>
            <p:cNvPr id="284" name="Shape 284"/>
            <p:cNvSpPr txBox="1"/>
            <p:nvPr/>
          </p:nvSpPr>
          <p:spPr>
            <a:xfrm>
              <a:off x="1506878" y="3490366"/>
              <a:ext cx="4726041" cy="919200"/>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dirty="0">
                  <a:solidFill>
                    <a:srgbClr val="404040"/>
                  </a:solidFill>
                  <a:latin typeface="Lustria"/>
                  <a:ea typeface="Lustria"/>
                  <a:cs typeface="Lustria"/>
                  <a:sym typeface="Lustria"/>
                </a:rPr>
                <a:t>Create a </a:t>
              </a:r>
              <a:r>
                <a:rPr lang="en-US" sz="2600" b="0" i="0" u="none" strike="noStrike" cap="none" baseline="0" dirty="0" smtClean="0">
                  <a:solidFill>
                    <a:srgbClr val="404040"/>
                  </a:solidFill>
                  <a:latin typeface="Lustria"/>
                  <a:ea typeface="Lustria"/>
                  <a:cs typeface="Lustria"/>
                  <a:sym typeface="Lustria"/>
                </a:rPr>
                <a:t>Lesson </a:t>
              </a:r>
              <a:r>
                <a:rPr lang="en-US" sz="2600" b="0" i="0" u="none" strike="noStrike" cap="none" baseline="0" dirty="0">
                  <a:solidFill>
                    <a:srgbClr val="404040"/>
                  </a:solidFill>
                  <a:latin typeface="Lustria"/>
                  <a:ea typeface="Lustria"/>
                  <a:cs typeface="Lustria"/>
                  <a:sym typeface="Lustria"/>
                </a:rPr>
                <a:t>for Your Program</a:t>
              </a:r>
            </a:p>
          </p:txBody>
        </p:sp>
        <p:sp>
          <p:nvSpPr>
            <p:cNvPr id="285" name="Shape 285"/>
            <p:cNvSpPr/>
            <p:nvPr/>
          </p:nvSpPr>
          <p:spPr>
            <a:xfrm>
              <a:off x="5278462" y="747829"/>
              <a:ext cx="634657" cy="634657"/>
            </a:xfrm>
            <a:prstGeom prst="downArrow">
              <a:avLst>
                <a:gd name="adj1" fmla="val 55000"/>
                <a:gd name="adj2" fmla="val 45000"/>
              </a:avLst>
            </a:prstGeom>
            <a:solidFill>
              <a:srgbClr val="FFE0CB">
                <a:alpha val="89803"/>
              </a:srgbClr>
            </a:solidFill>
            <a:ln>
              <a:noFill/>
            </a:ln>
          </p:spPr>
          <p:txBody>
            <a:bodyPr lIns="91425" tIns="91425" rIns="91425" bIns="91425" anchor="ctr" anchorCtr="0">
              <a:noAutofit/>
            </a:bodyPr>
            <a:lstStyle/>
            <a:p>
              <a:pPr>
                <a:spcBef>
                  <a:spcPts val="0"/>
                </a:spcBef>
                <a:buNone/>
              </a:pPr>
              <a:endParaRPr/>
            </a:p>
          </p:txBody>
        </p:sp>
        <p:sp>
          <p:nvSpPr>
            <p:cNvPr id="286" name="Shape 286"/>
            <p:cNvSpPr txBox="1"/>
            <p:nvPr/>
          </p:nvSpPr>
          <p:spPr>
            <a:xfrm>
              <a:off x="5421260" y="747829"/>
              <a:ext cx="349061" cy="47757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sp>
          <p:nvSpPr>
            <p:cNvPr id="287" name="Shape 287"/>
            <p:cNvSpPr/>
            <p:nvPr/>
          </p:nvSpPr>
          <p:spPr>
            <a:xfrm>
              <a:off x="5773685" y="1901752"/>
              <a:ext cx="634657" cy="634657"/>
            </a:xfrm>
            <a:prstGeom prst="downArrow">
              <a:avLst>
                <a:gd name="adj1" fmla="val 55000"/>
                <a:gd name="adj2" fmla="val 45000"/>
              </a:avLst>
            </a:prstGeom>
            <a:solidFill>
              <a:srgbClr val="FFF1CB">
                <a:alpha val="89803"/>
              </a:srgbClr>
            </a:solidFill>
            <a:ln>
              <a:noFill/>
            </a:ln>
          </p:spPr>
          <p:txBody>
            <a:bodyPr lIns="91425" tIns="91425" rIns="91425" bIns="91425" anchor="ctr" anchorCtr="0">
              <a:noAutofit/>
            </a:bodyPr>
            <a:lstStyle/>
            <a:p>
              <a:pPr>
                <a:spcBef>
                  <a:spcPts val="0"/>
                </a:spcBef>
                <a:buNone/>
              </a:pPr>
              <a:endParaRPr/>
            </a:p>
          </p:txBody>
        </p:sp>
        <p:sp>
          <p:nvSpPr>
            <p:cNvPr id="288" name="Shape 288"/>
            <p:cNvSpPr txBox="1"/>
            <p:nvPr/>
          </p:nvSpPr>
          <p:spPr>
            <a:xfrm>
              <a:off x="5916483" y="1901752"/>
              <a:ext cx="349061" cy="47757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sp>
          <p:nvSpPr>
            <p:cNvPr id="289" name="Shape 289"/>
            <p:cNvSpPr/>
            <p:nvPr/>
          </p:nvSpPr>
          <p:spPr>
            <a:xfrm>
              <a:off x="6261517" y="3055675"/>
              <a:ext cx="634657" cy="634657"/>
            </a:xfrm>
            <a:prstGeom prst="downArrow">
              <a:avLst>
                <a:gd name="adj1" fmla="val 55000"/>
                <a:gd name="adj2" fmla="val 45000"/>
              </a:avLst>
            </a:prstGeom>
            <a:solidFill>
              <a:srgbClr val="E9F3CA">
                <a:alpha val="89803"/>
              </a:srgbClr>
            </a:solidFill>
            <a:ln>
              <a:noFill/>
            </a:ln>
          </p:spPr>
          <p:txBody>
            <a:bodyPr lIns="91425" tIns="91425" rIns="91425" bIns="91425" anchor="ctr" anchorCtr="0">
              <a:noAutofit/>
            </a:bodyPr>
            <a:lstStyle/>
            <a:p>
              <a:pPr>
                <a:spcBef>
                  <a:spcPts val="0"/>
                </a:spcBef>
                <a:buNone/>
              </a:pPr>
              <a:endParaRPr/>
            </a:p>
          </p:txBody>
        </p:sp>
        <p:sp>
          <p:nvSpPr>
            <p:cNvPr id="290" name="Shape 290"/>
            <p:cNvSpPr txBox="1"/>
            <p:nvPr/>
          </p:nvSpPr>
          <p:spPr>
            <a:xfrm>
              <a:off x="6404316" y="3055675"/>
              <a:ext cx="349061" cy="47757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gr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54915" y="1371600"/>
            <a:ext cx="8184285" cy="49530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buFont typeface="Arial" pitchFamily="34" charset="0"/>
              <a:buChar char="•"/>
              <a:defRPr/>
            </a:pPr>
            <a:endParaRPr lang="en-US" sz="2000" dirty="0" smtClean="0"/>
          </a:p>
        </p:txBody>
      </p:sp>
      <p:sp>
        <p:nvSpPr>
          <p:cNvPr id="4" name="Title 3"/>
          <p:cNvSpPr>
            <a:spLocks noGrp="1"/>
          </p:cNvSpPr>
          <p:nvPr>
            <p:ph type="title"/>
          </p:nvPr>
        </p:nvSpPr>
        <p:spPr/>
        <p:txBody>
          <a:bodyPr>
            <a:normAutofit fontScale="90000"/>
          </a:bodyPr>
          <a:lstStyle/>
          <a:p>
            <a:r>
              <a:rPr lang="en-US" dirty="0" smtClean="0"/>
              <a:t>Overview of Carlos Rosario Intl. Public Charter School</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Began in 1970 as the community based organization, Program of English Instruction for Latin Americans (PEILA).</a:t>
            </a:r>
          </a:p>
          <a:p>
            <a:pPr lvl="0"/>
            <a:r>
              <a:rPr lang="en-US" dirty="0" smtClean="0"/>
              <a:t>Became the first adult education public charter school in the nation in 1998.</a:t>
            </a:r>
          </a:p>
          <a:p>
            <a:pPr lvl="0"/>
            <a:r>
              <a:rPr lang="en-US" dirty="0" smtClean="0"/>
              <a:t>Has served over 60,000 immigrants during its  42 years of operation.</a:t>
            </a:r>
          </a:p>
          <a:p>
            <a:pPr lvl="0"/>
            <a:endParaRPr lang="en-US" dirty="0" smtClean="0"/>
          </a:p>
          <a:p>
            <a:endParaRPr lang="en-US" dirty="0"/>
          </a:p>
        </p:txBody>
      </p:sp>
      <p:pic>
        <p:nvPicPr>
          <p:cNvPr id="1026" name="Picture 2" descr="http://www.carlosrosario.org/wp-content/uploads/2013/11/DSC_0228-540x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613" y="4768509"/>
            <a:ext cx="2774103" cy="188022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404873604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876800" y="2209800"/>
            <a:ext cx="4343400" cy="20574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buFont typeface="Arial" pitchFamily="34" charset="0"/>
              <a:buChar char="•"/>
              <a:defRPr/>
            </a:pPr>
            <a:endParaRPr lang="en-US" sz="2000" dirty="0" smtClean="0">
              <a:latin typeface="Century Gothic" pitchFamily="34" charset="0"/>
            </a:endParaRPr>
          </a:p>
        </p:txBody>
      </p:sp>
      <p:sp>
        <p:nvSpPr>
          <p:cNvPr id="2" name="Title 1"/>
          <p:cNvSpPr>
            <a:spLocks noGrp="1"/>
          </p:cNvSpPr>
          <p:nvPr>
            <p:ph type="title"/>
          </p:nvPr>
        </p:nvSpPr>
        <p:spPr/>
        <p:txBody>
          <a:bodyPr/>
          <a:lstStyle/>
          <a:p>
            <a:r>
              <a:rPr lang="en-US" smtClean="0"/>
              <a:t>The CR Mission</a:t>
            </a:r>
            <a:endParaRPr lang="en-US" dirty="0"/>
          </a:p>
        </p:txBody>
      </p:sp>
      <p:sp>
        <p:nvSpPr>
          <p:cNvPr id="3" name="Content Placeholder 2"/>
          <p:cNvSpPr>
            <a:spLocks noGrp="1"/>
          </p:cNvSpPr>
          <p:nvPr>
            <p:ph idx="1"/>
          </p:nvPr>
        </p:nvSpPr>
        <p:spPr>
          <a:xfrm>
            <a:off x="351782" y="1313728"/>
            <a:ext cx="4783540" cy="5044530"/>
          </a:xfrm>
        </p:spPr>
        <p:txBody>
          <a:bodyPr>
            <a:normAutofit fontScale="85000" lnSpcReduction="20000"/>
          </a:bodyPr>
          <a:lstStyle/>
          <a:p>
            <a:pPr marL="0" indent="0">
              <a:lnSpc>
                <a:spcPct val="170000"/>
              </a:lnSpc>
              <a:buNone/>
            </a:pPr>
            <a:r>
              <a:rPr lang="en-US" dirty="0" smtClean="0"/>
              <a:t>Our mission is to </a:t>
            </a:r>
            <a:r>
              <a:rPr lang="en-US" b="1" dirty="0" smtClean="0">
                <a:effectLst>
                  <a:outerShdw blurRad="38100" dist="38100" dir="2700000" algn="tl">
                    <a:srgbClr val="000000">
                      <a:alpha val="43137"/>
                    </a:srgbClr>
                  </a:outerShdw>
                </a:effectLst>
              </a:rPr>
              <a:t>provide education </a:t>
            </a:r>
            <a:r>
              <a:rPr lang="en-US" dirty="0" smtClean="0"/>
              <a:t>that prepares the diverse </a:t>
            </a:r>
            <a:r>
              <a:rPr lang="en-US" b="1" dirty="0" smtClean="0">
                <a:effectLst>
                  <a:outerShdw blurRad="38100" dist="38100" dir="2700000" algn="tl">
                    <a:srgbClr val="000000">
                      <a:alpha val="43137"/>
                    </a:srgbClr>
                  </a:outerShdw>
                </a:effectLst>
              </a:rPr>
              <a:t>adult immigrant population </a:t>
            </a:r>
            <a:r>
              <a:rPr lang="en-US" dirty="0" smtClean="0"/>
              <a:t>of Washington D.C. to become </a:t>
            </a:r>
            <a:r>
              <a:rPr lang="en-US" b="1" dirty="0" smtClean="0">
                <a:effectLst>
                  <a:outerShdw blurRad="38100" dist="38100" dir="2700000" algn="tl">
                    <a:srgbClr val="000000">
                      <a:alpha val="43137"/>
                    </a:srgbClr>
                  </a:outerShdw>
                </a:effectLst>
              </a:rPr>
              <a:t>invested, productive citizens and members of American society</a:t>
            </a:r>
            <a:r>
              <a:rPr lang="en-US" dirty="0" smtClean="0"/>
              <a:t> who </a:t>
            </a:r>
            <a:r>
              <a:rPr lang="en-US" b="1" dirty="0" smtClean="0">
                <a:effectLst>
                  <a:outerShdw blurRad="38100" dist="38100" dir="2700000" algn="tl">
                    <a:srgbClr val="000000">
                      <a:alpha val="43137"/>
                    </a:srgbClr>
                  </a:outerShdw>
                </a:effectLst>
              </a:rPr>
              <a:t>give back </a:t>
            </a:r>
            <a:r>
              <a:rPr lang="en-US" dirty="0" smtClean="0"/>
              <a:t>to family and community.</a:t>
            </a:r>
          </a:p>
          <a:p>
            <a:endParaRPr lang="en-US" dirty="0"/>
          </a:p>
        </p:txBody>
      </p:sp>
      <p:pic>
        <p:nvPicPr>
          <p:cNvPr id="2050" name="Picture 2" descr="Carlos Rosari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925" y="1313728"/>
            <a:ext cx="3497672" cy="504453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380728656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590800" y="1295400"/>
            <a:ext cx="5410200" cy="20574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defRPr/>
            </a:pPr>
            <a:endParaRPr lang="en-US" sz="2000" dirty="0" smtClean="0">
              <a:latin typeface="Century Gothic" pitchFamily="34" charset="0"/>
            </a:endParaRPr>
          </a:p>
        </p:txBody>
      </p:sp>
      <p:sp>
        <p:nvSpPr>
          <p:cNvPr id="2" name="Title 1"/>
          <p:cNvSpPr>
            <a:spLocks noGrp="1"/>
          </p:cNvSpPr>
          <p:nvPr>
            <p:ph type="title"/>
          </p:nvPr>
        </p:nvSpPr>
        <p:spPr/>
        <p:txBody>
          <a:bodyPr>
            <a:normAutofit fontScale="90000"/>
          </a:bodyPr>
          <a:lstStyle/>
          <a:p>
            <a:r>
              <a:rPr lang="en-US" smtClean="0"/>
              <a:t>Overview of Carlos Rosario PCS</a:t>
            </a:r>
            <a:endParaRPr lang="en-US" dirty="0"/>
          </a:p>
        </p:txBody>
      </p:sp>
      <p:sp>
        <p:nvSpPr>
          <p:cNvPr id="3" name="Content Placeholder 2"/>
          <p:cNvSpPr>
            <a:spLocks noGrp="1"/>
          </p:cNvSpPr>
          <p:nvPr>
            <p:ph idx="1"/>
          </p:nvPr>
        </p:nvSpPr>
        <p:spPr>
          <a:xfrm>
            <a:off x="156950" y="1679260"/>
            <a:ext cx="6880299" cy="4972049"/>
          </a:xfrm>
        </p:spPr>
        <p:txBody>
          <a:bodyPr>
            <a:normAutofit fontScale="55000" lnSpcReduction="20000"/>
          </a:bodyPr>
          <a:lstStyle/>
          <a:p>
            <a:r>
              <a:rPr lang="en-US" sz="5100" dirty="0" smtClean="0"/>
              <a:t>Currently serving 2,200 diverse students through a holistic, three pronged model:</a:t>
            </a:r>
          </a:p>
          <a:p>
            <a:endParaRPr lang="en-US" dirty="0" smtClean="0"/>
          </a:p>
          <a:p>
            <a:r>
              <a:rPr lang="en-US" sz="5100" dirty="0" smtClean="0"/>
              <a:t>   Foundational Skills and Literacy</a:t>
            </a:r>
          </a:p>
          <a:p>
            <a:pPr lvl="2"/>
            <a:r>
              <a:rPr lang="en-US" sz="3400" dirty="0" smtClean="0"/>
              <a:t>Basic Literacy</a:t>
            </a:r>
          </a:p>
          <a:p>
            <a:pPr lvl="2"/>
            <a:r>
              <a:rPr lang="en-US" sz="3400" dirty="0" smtClean="0"/>
              <a:t>ESL</a:t>
            </a:r>
          </a:p>
          <a:p>
            <a:pPr lvl="2"/>
            <a:r>
              <a:rPr lang="en-US" sz="3400" dirty="0" smtClean="0"/>
              <a:t>GED</a:t>
            </a:r>
          </a:p>
          <a:p>
            <a:pPr lvl="2"/>
            <a:r>
              <a:rPr lang="en-US" sz="3400" dirty="0" smtClean="0"/>
              <a:t>Citizenship</a:t>
            </a:r>
          </a:p>
          <a:p>
            <a:pPr lvl="2"/>
            <a:r>
              <a:rPr lang="en-US" sz="3400" dirty="0" smtClean="0"/>
              <a:t>Computer Literacy</a:t>
            </a:r>
          </a:p>
          <a:p>
            <a:r>
              <a:rPr lang="en-US" sz="5100" dirty="0" smtClean="0"/>
              <a:t>   Workforce Development Training</a:t>
            </a:r>
          </a:p>
          <a:p>
            <a:pPr lvl="2"/>
            <a:r>
              <a:rPr lang="en-US" sz="3400" dirty="0" smtClean="0"/>
              <a:t>Culinary Arts and </a:t>
            </a:r>
            <a:r>
              <a:rPr lang="en-US" sz="3400" dirty="0" err="1" smtClean="0"/>
              <a:t>Servsafe</a:t>
            </a:r>
            <a:endParaRPr lang="en-US" sz="3400" dirty="0" smtClean="0"/>
          </a:p>
          <a:p>
            <a:pPr lvl="2"/>
            <a:r>
              <a:rPr lang="en-US" sz="3400" dirty="0" smtClean="0"/>
              <a:t>Computer Support Specialist (CSS)</a:t>
            </a:r>
          </a:p>
          <a:p>
            <a:pPr lvl="2"/>
            <a:r>
              <a:rPr lang="en-US" sz="3400" dirty="0" smtClean="0"/>
              <a:t>Nurse Aide Training</a:t>
            </a:r>
          </a:p>
          <a:p>
            <a:r>
              <a:rPr lang="en-US" sz="5100" dirty="0" smtClean="0"/>
              <a:t>   Comprehensive Supportive Service</a:t>
            </a:r>
          </a:p>
          <a:p>
            <a:endParaRPr lang="en-US" dirty="0"/>
          </a:p>
        </p:txBody>
      </p:sp>
      <p:pic>
        <p:nvPicPr>
          <p:cNvPr id="3074" name="Picture 2" descr="TAHITI-C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326" y="1471277"/>
            <a:ext cx="2166913" cy="14446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C01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205" y="3139013"/>
            <a:ext cx="2125971" cy="15944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SC_0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103" y="5020534"/>
            <a:ext cx="2247616" cy="16557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388189973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Student Profiles – Years of Education</a:t>
            </a:r>
            <a:endParaRPr lang="en-US" dirty="0"/>
          </a:p>
        </p:txBody>
      </p:sp>
      <p:graphicFrame>
        <p:nvGraphicFramePr>
          <p:cNvPr id="10" name="Chart 9"/>
          <p:cNvGraphicFramePr/>
          <p:nvPr>
            <p:extLst>
              <p:ext uri="{D42A27DB-BD31-4B8C-83A1-F6EECF244321}">
                <p14:modId xmlns:p14="http://schemas.microsoft.com/office/powerpoint/2010/main" val="281944949"/>
              </p:ext>
            </p:extLst>
          </p:nvPr>
        </p:nvGraphicFramePr>
        <p:xfrm>
          <a:off x="1076324" y="1747838"/>
          <a:ext cx="6934201" cy="4443427"/>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6917366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Student Profiles – 1st Languages</a:t>
            </a:r>
            <a:endParaRPr lang="en-US" sz="3200" dirty="0"/>
          </a:p>
        </p:txBody>
      </p:sp>
      <p:sp>
        <p:nvSpPr>
          <p:cNvPr id="7" name="Content Placeholder 6"/>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graphicFrame>
        <p:nvGraphicFramePr>
          <p:cNvPr id="4" name="Chart 3"/>
          <p:cNvGraphicFramePr/>
          <p:nvPr>
            <p:extLst>
              <p:ext uri="{D42A27DB-BD31-4B8C-83A1-F6EECF244321}">
                <p14:modId xmlns:p14="http://schemas.microsoft.com/office/powerpoint/2010/main" val="2937002831"/>
              </p:ext>
            </p:extLst>
          </p:nvPr>
        </p:nvGraphicFramePr>
        <p:xfrm>
          <a:off x="1547813" y="1852613"/>
          <a:ext cx="6669690" cy="4866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3490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Student Profiles – Age Ranges</a:t>
            </a:r>
            <a:endParaRPr lang="en-US" dirty="0"/>
          </a:p>
        </p:txBody>
      </p:sp>
      <p:graphicFrame>
        <p:nvGraphicFramePr>
          <p:cNvPr id="5" name="Chart 4"/>
          <p:cNvGraphicFramePr/>
          <p:nvPr>
            <p:extLst>
              <p:ext uri="{D42A27DB-BD31-4B8C-83A1-F6EECF244321}">
                <p14:modId xmlns:p14="http://schemas.microsoft.com/office/powerpoint/2010/main" val="4244585072"/>
              </p:ext>
            </p:extLst>
          </p:nvPr>
        </p:nvGraphicFramePr>
        <p:xfrm>
          <a:off x="1052512" y="1819275"/>
          <a:ext cx="6934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996414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805" y="110522"/>
            <a:ext cx="7239000" cy="1048263"/>
          </a:xfrm>
        </p:spPr>
        <p:txBody>
          <a:bodyPr>
            <a:noAutofit/>
          </a:bodyPr>
          <a:lstStyle/>
          <a:p>
            <a:r>
              <a:rPr lang="en-US" dirty="0" smtClean="0"/>
              <a:t>Digital Literacy Instruction for ELLs</a:t>
            </a:r>
            <a:endParaRPr lang="en-US" dirty="0"/>
          </a:p>
        </p:txBody>
      </p:sp>
      <p:sp>
        <p:nvSpPr>
          <p:cNvPr id="3" name="Content Placeholder 2"/>
          <p:cNvSpPr>
            <a:spLocks noGrp="1"/>
          </p:cNvSpPr>
          <p:nvPr>
            <p:ph idx="1"/>
          </p:nvPr>
        </p:nvSpPr>
        <p:spPr>
          <a:xfrm>
            <a:off x="457200" y="1600200"/>
            <a:ext cx="8229600" cy="4671645"/>
          </a:xfrm>
        </p:spPr>
        <p:txBody>
          <a:bodyPr>
            <a:normAutofit lnSpcReduction="10000"/>
          </a:bodyPr>
          <a:lstStyle/>
          <a:p>
            <a:r>
              <a:rPr lang="en-US" dirty="0" smtClean="0"/>
              <a:t>20-35 students per class</a:t>
            </a:r>
          </a:p>
          <a:p>
            <a:r>
              <a:rPr lang="en-US" dirty="0" smtClean="0"/>
              <a:t>ESL classes come to the lab once every 6-10 school days</a:t>
            </a:r>
          </a:p>
          <a:p>
            <a:r>
              <a:rPr lang="en-US" dirty="0" smtClean="0"/>
              <a:t>Grouped by English level, not computer level</a:t>
            </a:r>
          </a:p>
          <a:p>
            <a:r>
              <a:rPr lang="en-US" dirty="0" smtClean="0"/>
              <a:t>ESL Orientation A (Pre-literate/Pre-ESL) to 8 (Low Advanced ESL) (National Reporting Standards)</a:t>
            </a:r>
          </a:p>
          <a:p>
            <a:r>
              <a:rPr lang="en-US" dirty="0" smtClean="0"/>
              <a:t>ESL teacher and Dig Lit teacher meet before Dig Lit class to co-plan</a:t>
            </a:r>
          </a:p>
          <a:p>
            <a:endParaRPr lang="en-US" dirty="0" smtClean="0"/>
          </a:p>
        </p:txBody>
      </p:sp>
      <p:sp>
        <p:nvSpPr>
          <p:cNvPr id="6" name="Date Placeholder 5"/>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151179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p:txBody>
          <a:bodyPr/>
          <a:lstStyle/>
          <a:p>
            <a:pPr lvl="0"/>
            <a:r>
              <a:rPr lang="en-US" smtClean="0">
                <a:sym typeface="Lustria"/>
              </a:rPr>
              <a:t>Instructional Strategies</a:t>
            </a:r>
            <a:endParaRPr lang="en-US" dirty="0">
              <a:sym typeface="Lustria"/>
            </a:endParaRPr>
          </a:p>
        </p:txBody>
      </p:sp>
      <p:sp>
        <p:nvSpPr>
          <p:cNvPr id="320" name="Shape 320"/>
          <p:cNvSpPr txBox="1">
            <a:spLocks noGrp="1"/>
          </p:cNvSpPr>
          <p:nvPr>
            <p:ph idx="1"/>
          </p:nvPr>
        </p:nvSpPr>
        <p:spPr/>
        <p:txBody>
          <a:bodyPr>
            <a:normAutofit fontScale="85000" lnSpcReduction="10000"/>
          </a:bodyPr>
          <a:lstStyle/>
          <a:p>
            <a:pPr marL="514350" lvl="0" indent="-514350">
              <a:buFont typeface="+mj-lt"/>
              <a:buAutoNum type="arabicPeriod"/>
            </a:pPr>
            <a:r>
              <a:rPr lang="en-US" dirty="0" smtClean="0">
                <a:sym typeface="Lustria"/>
              </a:rPr>
              <a:t>Make connections (prior learning, background knowledge)</a:t>
            </a:r>
          </a:p>
          <a:p>
            <a:pPr marL="514350" lvl="0" indent="-514350">
              <a:buFont typeface="+mj-lt"/>
              <a:buAutoNum type="arabicPeriod"/>
            </a:pPr>
            <a:r>
              <a:rPr lang="en-US" dirty="0" smtClean="0">
                <a:sym typeface="Lustria"/>
              </a:rPr>
              <a:t>You do, I do, we do, you do – repetition</a:t>
            </a:r>
          </a:p>
          <a:p>
            <a:pPr marL="514350" lvl="0" indent="-514350">
              <a:buFont typeface="+mj-lt"/>
              <a:buAutoNum type="arabicPeriod"/>
            </a:pPr>
            <a:r>
              <a:rPr lang="en-US" dirty="0" smtClean="0">
                <a:sym typeface="Lustria"/>
              </a:rPr>
              <a:t>Situated within students’ experience (personalization)</a:t>
            </a:r>
          </a:p>
          <a:p>
            <a:pPr marL="514350" lvl="0" indent="-514350">
              <a:buFont typeface="+mj-lt"/>
              <a:buAutoNum type="arabicPeriod"/>
            </a:pPr>
            <a:r>
              <a:rPr lang="en-US" dirty="0" smtClean="0">
                <a:sym typeface="Lustria"/>
              </a:rPr>
              <a:t>Cooperative, project-based experience </a:t>
            </a:r>
          </a:p>
          <a:p>
            <a:pPr lvl="1"/>
            <a:r>
              <a:rPr lang="en-US" dirty="0" smtClean="0">
                <a:sym typeface="Lustria"/>
              </a:rPr>
              <a:t>Problem Solving in Technology Rich Environments (PSTRE)</a:t>
            </a:r>
          </a:p>
          <a:p>
            <a:pPr marL="514350" lvl="0" indent="-514350">
              <a:buFont typeface="+mj-lt"/>
              <a:buAutoNum type="arabicPeriod"/>
            </a:pPr>
            <a:r>
              <a:rPr lang="en-US" dirty="0" smtClean="0">
                <a:sym typeface="Lustria"/>
              </a:rPr>
              <a:t>Language – elaborated and </a:t>
            </a:r>
            <a:r>
              <a:rPr lang="en-US" dirty="0" err="1" smtClean="0">
                <a:sym typeface="Lustria"/>
              </a:rPr>
              <a:t>scaffolded</a:t>
            </a:r>
            <a:endParaRPr lang="en-US" dirty="0" smtClean="0">
              <a:sym typeface="Lustria"/>
            </a:endParaRPr>
          </a:p>
          <a:p>
            <a:pPr lvl="1"/>
            <a:endParaRPr lang="en-US" dirty="0">
              <a:sym typeface="Lustria"/>
            </a:endParaRPr>
          </a:p>
        </p:txBody>
      </p:sp>
      <p:sp>
        <p:nvSpPr>
          <p:cNvPr id="6" name="Date Placeholder 5"/>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fade">
                                      <p:cBhvr>
                                        <p:cTn id="7" dur="1000"/>
                                        <p:tgtEl>
                                          <p:spTgt spid="3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Effect transition="in" filter="fade">
                                      <p:cBhvr>
                                        <p:cTn id="12" dur="1000"/>
                                        <p:tgtEl>
                                          <p:spTgt spid="3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xEl>
                                              <p:pRg st="2" end="2"/>
                                            </p:txEl>
                                          </p:spTgt>
                                        </p:tgtEl>
                                        <p:attrNameLst>
                                          <p:attrName>style.visibility</p:attrName>
                                        </p:attrNameLst>
                                      </p:cBhvr>
                                      <p:to>
                                        <p:strVal val="visible"/>
                                      </p:to>
                                    </p:set>
                                    <p:animEffect transition="in" filter="fade">
                                      <p:cBhvr>
                                        <p:cTn id="17" dur="1000"/>
                                        <p:tgtEl>
                                          <p:spTgt spid="3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xEl>
                                              <p:pRg st="3" end="3"/>
                                            </p:txEl>
                                          </p:spTgt>
                                        </p:tgtEl>
                                        <p:attrNameLst>
                                          <p:attrName>style.visibility</p:attrName>
                                        </p:attrNameLst>
                                      </p:cBhvr>
                                      <p:to>
                                        <p:strVal val="visible"/>
                                      </p:to>
                                    </p:set>
                                    <p:animEffect transition="in" filter="fade">
                                      <p:cBhvr>
                                        <p:cTn id="22" dur="1000"/>
                                        <p:tgtEl>
                                          <p:spTgt spid="3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
                                            <p:txEl>
                                              <p:pRg st="4" end="4"/>
                                            </p:txEl>
                                          </p:spTgt>
                                        </p:tgtEl>
                                        <p:attrNameLst>
                                          <p:attrName>style.visibility</p:attrName>
                                        </p:attrNameLst>
                                      </p:cBhvr>
                                      <p:to>
                                        <p:strVal val="visible"/>
                                      </p:to>
                                    </p:set>
                                    <p:animEffect transition="in" filter="fade">
                                      <p:cBhvr>
                                        <p:cTn id="27" dur="1000"/>
                                        <p:tgtEl>
                                          <p:spTgt spid="3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
                                            <p:txEl>
                                              <p:pRg st="5" end="5"/>
                                            </p:txEl>
                                          </p:spTgt>
                                        </p:tgtEl>
                                        <p:attrNameLst>
                                          <p:attrName>style.visibility</p:attrName>
                                        </p:attrNameLst>
                                      </p:cBhvr>
                                      <p:to>
                                        <p:strVal val="visible"/>
                                      </p:to>
                                    </p:set>
                                    <p:animEffect transition="in" filter="fade">
                                      <p:cBhvr>
                                        <p:cTn id="32" dur="1000"/>
                                        <p:tgtEl>
                                          <p:spTgt spid="3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p:txBody>
          <a:bodyPr/>
          <a:lstStyle/>
          <a:p>
            <a:pPr lvl="0"/>
            <a:r>
              <a:rPr lang="en-US" smtClean="0">
                <a:sym typeface="Lustria"/>
              </a:rPr>
              <a:t>Guiding Principles</a:t>
            </a:r>
            <a:endParaRPr lang="en-US" dirty="0">
              <a:sym typeface="Lustria"/>
            </a:endParaRPr>
          </a:p>
        </p:txBody>
      </p:sp>
      <p:sp>
        <p:nvSpPr>
          <p:cNvPr id="326" name="Shape 326"/>
          <p:cNvSpPr txBox="1">
            <a:spLocks noGrp="1"/>
          </p:cNvSpPr>
          <p:nvPr>
            <p:ph idx="1"/>
          </p:nvPr>
        </p:nvSpPr>
        <p:spPr>
          <a:xfrm>
            <a:off x="457200" y="1600201"/>
            <a:ext cx="8229600" cy="4772024"/>
          </a:xfrm>
        </p:spPr>
        <p:txBody>
          <a:bodyPr>
            <a:normAutofit fontScale="92500" lnSpcReduction="20000"/>
          </a:bodyPr>
          <a:lstStyle/>
          <a:p>
            <a:pPr lvl="0"/>
            <a:r>
              <a:rPr lang="en-US" smtClean="0">
                <a:sym typeface="Lustria"/>
              </a:rPr>
              <a:t>Use the Internet for communication and finding information</a:t>
            </a:r>
          </a:p>
          <a:p>
            <a:pPr lvl="0"/>
            <a:r>
              <a:rPr lang="en-US" smtClean="0">
                <a:sym typeface="Lustria"/>
              </a:rPr>
              <a:t>Be safe and smart in a digital environment</a:t>
            </a:r>
          </a:p>
          <a:p>
            <a:pPr lvl="0"/>
            <a:r>
              <a:rPr lang="en-US" smtClean="0">
                <a:sym typeface="Lustria"/>
              </a:rPr>
              <a:t>Use software that is meaningful to their lives and helpful for their future</a:t>
            </a:r>
          </a:p>
          <a:p>
            <a:pPr lvl="0"/>
            <a:r>
              <a:rPr lang="en-US" smtClean="0">
                <a:sym typeface="Lustria"/>
              </a:rPr>
              <a:t>Be informed technology consumers</a:t>
            </a:r>
          </a:p>
          <a:p>
            <a:pPr lvl="0"/>
            <a:r>
              <a:rPr lang="en-US" smtClean="0">
                <a:sym typeface="Lustria"/>
              </a:rPr>
              <a:t>Gain efficiency and confidence</a:t>
            </a:r>
          </a:p>
          <a:p>
            <a:pPr marL="0" lvl="0" indent="0">
              <a:buNone/>
            </a:pPr>
            <a:endParaRPr lang="en-US" smtClean="0">
              <a:sym typeface="Lustria"/>
            </a:endParaRPr>
          </a:p>
          <a:p>
            <a:pPr marL="0" lvl="0" indent="0" algn="ctr">
              <a:buNone/>
            </a:pPr>
            <a:r>
              <a:rPr lang="en-US" smtClean="0">
                <a:solidFill>
                  <a:schemeClr val="accent1">
                    <a:lumMod val="50000"/>
                  </a:schemeClr>
                </a:solidFill>
                <a:sym typeface="Lustria"/>
              </a:rPr>
              <a:t>Ultimate Objective: </a:t>
            </a:r>
            <a:r>
              <a:rPr lang="en-US" smtClean="0">
                <a:solidFill>
                  <a:schemeClr val="accent1">
                    <a:lumMod val="50000"/>
                  </a:schemeClr>
                </a:solidFill>
              </a:rPr>
              <a:t>  </a:t>
            </a:r>
          </a:p>
          <a:p>
            <a:pPr marL="0" lvl="0" indent="0" algn="ctr">
              <a:buNone/>
            </a:pPr>
            <a:r>
              <a:rPr lang="en-US" smtClean="0">
                <a:solidFill>
                  <a:schemeClr val="accent1">
                    <a:lumMod val="50000"/>
                  </a:schemeClr>
                </a:solidFill>
                <a:sym typeface="Lustria"/>
              </a:rPr>
              <a:t>Technology becomes an integrated part of their lives!</a:t>
            </a:r>
            <a:endParaRPr lang="en-US" dirty="0">
              <a:solidFill>
                <a:schemeClr val="accent1">
                  <a:lumMod val="50000"/>
                </a:schemeClr>
              </a:solidFill>
              <a:sym typeface="Lustria"/>
            </a:endParaRPr>
          </a:p>
        </p:txBody>
      </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1000"/>
                                        <p:tgtEl>
                                          <p:spTgt spid="3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Effect transition="in" filter="fade">
                                      <p:cBhvr>
                                        <p:cTn id="12" dur="1000"/>
                                        <p:tgtEl>
                                          <p:spTgt spid="3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Effect transition="in" filter="fade">
                                      <p:cBhvr>
                                        <p:cTn id="17" dur="1000"/>
                                        <p:tgtEl>
                                          <p:spTgt spid="3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6">
                                            <p:txEl>
                                              <p:pRg st="3" end="3"/>
                                            </p:txEl>
                                          </p:spTgt>
                                        </p:tgtEl>
                                        <p:attrNameLst>
                                          <p:attrName>style.visibility</p:attrName>
                                        </p:attrNameLst>
                                      </p:cBhvr>
                                      <p:to>
                                        <p:strVal val="visible"/>
                                      </p:to>
                                    </p:set>
                                    <p:animEffect transition="in" filter="fade">
                                      <p:cBhvr>
                                        <p:cTn id="22" dur="1000"/>
                                        <p:tgtEl>
                                          <p:spTgt spid="3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
                                            <p:txEl>
                                              <p:pRg st="4" end="4"/>
                                            </p:txEl>
                                          </p:spTgt>
                                        </p:tgtEl>
                                        <p:attrNameLst>
                                          <p:attrName>style.visibility</p:attrName>
                                        </p:attrNameLst>
                                      </p:cBhvr>
                                      <p:to>
                                        <p:strVal val="visible"/>
                                      </p:to>
                                    </p:set>
                                    <p:animEffect transition="in" filter="fade">
                                      <p:cBhvr>
                                        <p:cTn id="27" dur="1000"/>
                                        <p:tgtEl>
                                          <p:spTgt spid="3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6">
                                            <p:txEl>
                                              <p:pRg st="6" end="6"/>
                                            </p:txEl>
                                          </p:spTgt>
                                        </p:tgtEl>
                                        <p:attrNameLst>
                                          <p:attrName>style.visibility</p:attrName>
                                        </p:attrNameLst>
                                      </p:cBhvr>
                                      <p:to>
                                        <p:strVal val="visible"/>
                                      </p:to>
                                    </p:set>
                                    <p:animEffect transition="in" filter="fade">
                                      <p:cBhvr>
                                        <p:cTn id="32" dur="1000"/>
                                        <p:tgtEl>
                                          <p:spTgt spid="32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xEl>
                                              <p:pRg st="7" end="7"/>
                                            </p:txEl>
                                          </p:spTgt>
                                        </p:tgtEl>
                                        <p:attrNameLst>
                                          <p:attrName>style.visibility</p:attrName>
                                        </p:attrNameLst>
                                      </p:cBhvr>
                                      <p:to>
                                        <p:strVal val="visible"/>
                                      </p:to>
                                    </p:set>
                                    <p:animEffect transition="in" filter="fade">
                                      <p:cBhvr>
                                        <p:cTn id="37" dur="1000"/>
                                        <p:tgtEl>
                                          <p:spTgt spid="3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Raise Your Hand If…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Computer Literacy/Lab instructor</a:t>
            </a:r>
          </a:p>
          <a:p>
            <a:r>
              <a:rPr lang="en-US" dirty="0" smtClean="0"/>
              <a:t>Adult ESL instructor</a:t>
            </a:r>
          </a:p>
          <a:p>
            <a:r>
              <a:rPr lang="en-US" dirty="0" smtClean="0"/>
              <a:t>Administrator</a:t>
            </a:r>
          </a:p>
          <a:p>
            <a:r>
              <a:rPr lang="en-US" dirty="0" smtClean="0"/>
              <a:t>ABE/GED instructor</a:t>
            </a:r>
          </a:p>
          <a:p>
            <a:r>
              <a:rPr lang="en-US" dirty="0" smtClean="0"/>
              <a:t>Family Literacy instructor</a:t>
            </a:r>
          </a:p>
          <a:p>
            <a:r>
              <a:rPr lang="en-US" dirty="0" smtClean="0"/>
              <a:t>Workforce/Workplace instructor</a:t>
            </a:r>
          </a:p>
          <a:p>
            <a:r>
              <a:rPr lang="en-US" dirty="0" smtClean="0"/>
              <a:t>None of the above…</a:t>
            </a:r>
          </a:p>
          <a:p>
            <a:endParaRPr lang="en-US" dirty="0"/>
          </a:p>
        </p:txBody>
      </p:sp>
      <p:sp>
        <p:nvSpPr>
          <p:cNvPr id="6" name="Date Placeholder 5"/>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2470627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a:spLocks noGrp="1"/>
          </p:cNvSpPr>
          <p:nvPr>
            <p:ph type="title"/>
          </p:nvPr>
        </p:nvSpPr>
        <p:spPr/>
        <p:txBody>
          <a:bodyPr/>
          <a:lstStyle/>
          <a:p>
            <a:pPr lvl="0"/>
            <a:r>
              <a:rPr lang="en-US" smtClean="0">
                <a:sym typeface="Lustria"/>
              </a:rPr>
              <a:t>Guiding Principles</a:t>
            </a:r>
            <a:endParaRPr lang="en-US" dirty="0">
              <a:sym typeface="Lustria"/>
            </a:endParaRPr>
          </a:p>
        </p:txBody>
      </p:sp>
      <p:pic>
        <p:nvPicPr>
          <p:cNvPr id="333" name="Shape 333"/>
          <p:cNvPicPr preferRelativeResize="0"/>
          <p:nvPr/>
        </p:nvPicPr>
        <p:blipFill>
          <a:blip r:embed="rId3">
            <a:alphaModFix/>
          </a:blip>
          <a:stretch>
            <a:fillRect/>
          </a:stretch>
        </p:blipFill>
        <p:spPr>
          <a:xfrm>
            <a:off x="310377" y="1114337"/>
            <a:ext cx="8613011" cy="5153949"/>
          </a:xfrm>
          <a:prstGeom prst="rect">
            <a:avLst/>
          </a:prstGeom>
          <a:noFill/>
          <a:ln>
            <a:noFill/>
          </a:ln>
        </p:spPr>
      </p:pic>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p:txBody>
          <a:bodyPr>
            <a:normAutofit/>
          </a:bodyPr>
          <a:lstStyle/>
          <a:p>
            <a:pPr lvl="0"/>
            <a:r>
              <a:rPr lang="en-US" dirty="0" smtClean="0">
                <a:sym typeface="Lustria"/>
              </a:rPr>
              <a:t>Lesson Outline</a:t>
            </a:r>
            <a:endParaRPr lang="en-US" dirty="0">
              <a:sym typeface="Lustria"/>
            </a:endParaRPr>
          </a:p>
        </p:txBody>
      </p:sp>
      <p:graphicFrame>
        <p:nvGraphicFramePr>
          <p:cNvPr id="418" name="Shape 418"/>
          <p:cNvGraphicFramePr/>
          <p:nvPr>
            <p:extLst>
              <p:ext uri="{D42A27DB-BD31-4B8C-83A1-F6EECF244321}">
                <p14:modId xmlns:p14="http://schemas.microsoft.com/office/powerpoint/2010/main" val="3203812921"/>
              </p:ext>
            </p:extLst>
          </p:nvPr>
        </p:nvGraphicFramePr>
        <p:xfrm>
          <a:off x="319088" y="1614487"/>
          <a:ext cx="8534400" cy="4655706"/>
        </p:xfrm>
        <a:graphic>
          <a:graphicData uri="http://schemas.openxmlformats.org/drawingml/2006/table">
            <a:tbl>
              <a:tblPr firstRow="1" bandRow="1">
                <a:noFill/>
                <a:tableStyleId>{E6DA3BEE-E55F-42D4-863E-75FD97583F83}</a:tableStyleId>
              </a:tblPr>
              <a:tblGrid>
                <a:gridCol w="2701904"/>
                <a:gridCol w="5832496"/>
              </a:tblGrid>
              <a:tr h="745711">
                <a:tc>
                  <a:txBody>
                    <a:bodyPr/>
                    <a:lstStyle/>
                    <a:p>
                      <a:pPr marL="0" marR="0" lvl="0" indent="0" algn="l" rtl="0">
                        <a:spcBef>
                          <a:spcPts val="0"/>
                        </a:spcBef>
                        <a:buSzPct val="25000"/>
                        <a:buNone/>
                      </a:pPr>
                      <a:r>
                        <a:rPr lang="en-US" sz="1800" b="0" u="none" strike="noStrike" cap="none" baseline="0" dirty="0"/>
                        <a:t>Objectives</a:t>
                      </a:r>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b="0" u="none" strike="noStrike" cap="none" baseline="0" dirty="0"/>
                        <a:t>What do you want your students to be able to do independently after the lesson?</a:t>
                      </a:r>
                    </a:p>
                  </a:txBody>
                  <a:tcPr marL="91450" marR="91450" marT="45725" marB="45725"/>
                </a:tc>
              </a:tr>
              <a:tr h="745711">
                <a:tc>
                  <a:txBody>
                    <a:bodyPr/>
                    <a:lstStyle/>
                    <a:p>
                      <a:pPr marL="0" marR="0" lvl="0" indent="0" algn="l" rtl="0">
                        <a:spcBef>
                          <a:spcPts val="0"/>
                        </a:spcBef>
                        <a:buSzPct val="25000"/>
                        <a:buNone/>
                      </a:pPr>
                      <a:r>
                        <a:rPr lang="en-US" sz="1800" u="none" strike="noStrike" cap="none" baseline="0" dirty="0" smtClean="0"/>
                        <a:t>Activate Background Knowledge </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a:t>What do your students already know?  </a:t>
                      </a:r>
                    </a:p>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a:t>How can you elicit that thinking?</a:t>
                      </a:r>
                    </a:p>
                  </a:txBody>
                  <a:tcPr marL="91450" marR="91450" marT="45725" marB="45725"/>
                </a:tc>
              </a:tr>
              <a:tr h="432037">
                <a:tc>
                  <a:txBody>
                    <a:bodyPr/>
                    <a:lstStyle/>
                    <a:p>
                      <a:pPr marL="0" marR="0" lvl="0" indent="0" algn="l" rtl="0">
                        <a:spcBef>
                          <a:spcPts val="0"/>
                        </a:spcBef>
                        <a:buSzPct val="25000"/>
                        <a:buNone/>
                      </a:pPr>
                      <a:r>
                        <a:rPr lang="en-US" sz="1800" u="none" strike="noStrike" cap="none" baseline="0"/>
                        <a:t>Vocabulary</a:t>
                      </a:r>
                    </a:p>
                  </a:txBody>
                  <a:tcPr marL="91450" marR="91450" marT="45725" marB="45725"/>
                </a:tc>
                <a:tc>
                  <a:txBody>
                    <a:bodyPr/>
                    <a:lstStyle/>
                    <a:p>
                      <a:pPr marL="0" marR="0" lvl="0" indent="0" algn="l" rtl="0">
                        <a:spcBef>
                          <a:spcPts val="0"/>
                        </a:spcBef>
                        <a:buSzPct val="25000"/>
                        <a:buNone/>
                      </a:pPr>
                      <a:r>
                        <a:rPr lang="en-US" sz="1800" u="none" strike="noStrike" cap="none" baseline="0" dirty="0"/>
                        <a:t>What words do they need to know?</a:t>
                      </a:r>
                    </a:p>
                  </a:txBody>
                  <a:tcPr marL="91450" marR="91450" marT="45725" marB="45725"/>
                </a:tc>
              </a:tr>
              <a:tr h="432037">
                <a:tc>
                  <a:txBody>
                    <a:bodyPr/>
                    <a:lstStyle/>
                    <a:p>
                      <a:pPr marL="0" marR="0" lvl="0" indent="0" algn="l" rtl="0">
                        <a:spcBef>
                          <a:spcPts val="0"/>
                        </a:spcBef>
                        <a:buSzPct val="25000"/>
                        <a:buNone/>
                      </a:pPr>
                      <a:r>
                        <a:rPr lang="en-US" sz="1800" u="none" strike="noStrike" cap="none" baseline="0" dirty="0" smtClean="0"/>
                        <a:t>Guided Exploration</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a:t>What do you want them to try on their own first?</a:t>
                      </a:r>
                    </a:p>
                  </a:txBody>
                  <a:tcPr marL="91450" marR="91450" marT="45725" marB="45725"/>
                </a:tc>
              </a:tr>
              <a:tr h="605623">
                <a:tc>
                  <a:txBody>
                    <a:bodyPr/>
                    <a:lstStyle/>
                    <a:p>
                      <a:pPr marL="0" marR="0" lvl="0" indent="0" algn="l" rtl="0">
                        <a:spcBef>
                          <a:spcPts val="0"/>
                        </a:spcBef>
                        <a:buSzPct val="25000"/>
                        <a:buNone/>
                      </a:pPr>
                      <a:r>
                        <a:rPr lang="en-US" sz="1800" u="none" strike="noStrike" cap="none" baseline="0" dirty="0" smtClean="0"/>
                        <a:t>Authentic Tasks</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smtClean="0"/>
                        <a:t>What steps are important to highlight? And what real-life project will they do?</a:t>
                      </a:r>
                      <a:endParaRPr lang="en-US" sz="1800" u="none" strike="noStrike" cap="none" baseline="0" dirty="0"/>
                    </a:p>
                  </a:txBody>
                  <a:tcPr marL="91450" marR="91450" marT="45725" marB="45725"/>
                </a:tc>
              </a:tr>
              <a:tr h="745711">
                <a:tc>
                  <a:txBody>
                    <a:bodyPr/>
                    <a:lstStyle/>
                    <a:p>
                      <a:pPr marL="0" marR="0" lvl="0" indent="0" algn="l" rtl="0">
                        <a:spcBef>
                          <a:spcPts val="0"/>
                        </a:spcBef>
                        <a:buSzPct val="25000"/>
                        <a:buFont typeface="Courier New" panose="02070309020205020404" pitchFamily="49" charset="0"/>
                        <a:buNone/>
                      </a:pPr>
                      <a:r>
                        <a:rPr lang="en-US" sz="1800" u="none" strike="noStrike" cap="none" baseline="0" dirty="0" smtClean="0"/>
                        <a:t>Repeat &amp; Remember</a:t>
                      </a:r>
                    </a:p>
                  </a:txBody>
                  <a:tcPr marL="91450" marR="91450" marT="45725" marB="45725"/>
                </a:tc>
                <a:tc>
                  <a:txBody>
                    <a:bodyPr/>
                    <a:lstStyle/>
                    <a:p>
                      <a:pPr marL="0" marR="0" lvl="0" indent="0" algn="l" rtl="0">
                        <a:spcBef>
                          <a:spcPts val="0"/>
                        </a:spcBef>
                        <a:buSzPct val="25000"/>
                        <a:buNone/>
                      </a:pPr>
                      <a:r>
                        <a:rPr lang="en-US" sz="1800" u="none" strike="noStrike" cap="none" baseline="0" dirty="0" smtClean="0"/>
                        <a:t>What vocabulary/concepts will they review? </a:t>
                      </a:r>
                    </a:p>
                    <a:p>
                      <a:pPr marL="0" marR="0" lvl="0" indent="0" algn="l" rtl="0">
                        <a:spcBef>
                          <a:spcPts val="0"/>
                        </a:spcBef>
                        <a:buSzPct val="25000"/>
                        <a:buNone/>
                      </a:pPr>
                      <a:r>
                        <a:rPr lang="en-US" sz="1800" u="none" strike="noStrike" cap="none" baseline="0" dirty="0" smtClean="0"/>
                        <a:t>Discuss how they will use in their real life.</a:t>
                      </a:r>
                    </a:p>
                  </a:txBody>
                  <a:tcPr marL="91450" marR="91450" marT="45725" marB="45725"/>
                </a:tc>
              </a:tr>
              <a:tr h="865172">
                <a:tc>
                  <a:txBody>
                    <a:bodyPr/>
                    <a:lstStyle/>
                    <a:p>
                      <a:pPr marL="0" marR="0" lvl="0" indent="0" algn="l" rtl="0">
                        <a:spcBef>
                          <a:spcPts val="0"/>
                        </a:spcBef>
                        <a:buSzPct val="25000"/>
                        <a:buFont typeface="Courier New" panose="02070309020205020404" pitchFamily="49" charset="0"/>
                        <a:buNone/>
                      </a:pPr>
                      <a:r>
                        <a:rPr lang="en-US" sz="1600" u="none" strike="noStrike" cap="none" baseline="0" dirty="0" smtClean="0"/>
                        <a:t>Follow-Up Tasks</a:t>
                      </a:r>
                      <a:endParaRPr lang="en-US" sz="1600" u="none" strike="noStrike" cap="none" baseline="0" dirty="0"/>
                    </a:p>
                  </a:txBody>
                  <a:tcPr marL="91450" marR="91450" marT="45725" marB="45725"/>
                </a:tc>
                <a:tc>
                  <a:txBody>
                    <a:bodyPr/>
                    <a:lstStyle/>
                    <a:p>
                      <a:pPr marL="0" marR="0" lvl="0" indent="0" algn="l" rtl="0">
                        <a:spcBef>
                          <a:spcPts val="0"/>
                        </a:spcBef>
                        <a:buSzPct val="25000"/>
                        <a:buNone/>
                      </a:pPr>
                      <a:r>
                        <a:rPr lang="en-US" sz="1800" u="none" strike="noStrike" cap="none" baseline="0" dirty="0" smtClean="0"/>
                        <a:t>What follow-up will you do?  </a:t>
                      </a:r>
                    </a:p>
                    <a:p>
                      <a:pPr marL="0" marR="0" lvl="0" indent="0" algn="l" rtl="0">
                        <a:spcBef>
                          <a:spcPts val="0"/>
                        </a:spcBef>
                        <a:buSzPct val="25000"/>
                        <a:buNone/>
                      </a:pPr>
                      <a:r>
                        <a:rPr lang="en-US" sz="1800" u="none" strike="noStrike" cap="none" baseline="0" dirty="0" smtClean="0"/>
                        <a:t>What task can they do to practice and reinforce learning?</a:t>
                      </a:r>
                    </a:p>
                    <a:p>
                      <a:pPr marL="0" marR="0" lvl="0" indent="0" algn="l" rtl="0">
                        <a:spcBef>
                          <a:spcPts val="0"/>
                        </a:spcBef>
                        <a:buSzPct val="25000"/>
                        <a:buNone/>
                      </a:pPr>
                      <a:endParaRPr lang="en-US" sz="1800" u="none" strike="noStrike" cap="none" baseline="0" dirty="0"/>
                    </a:p>
                  </a:txBody>
                  <a:tcPr marL="91450" marR="91450" marT="45725" marB="45725"/>
                </a:tc>
              </a:tr>
            </a:tbl>
          </a:graphicData>
        </a:graphic>
      </p:graphicFrame>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8166321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Example #1</a:t>
            </a:r>
            <a:endParaRPr lang="en-US" dirty="0"/>
          </a:p>
        </p:txBody>
      </p:sp>
      <p:sp>
        <p:nvSpPr>
          <p:cNvPr id="3" name="Content Placeholder 2"/>
          <p:cNvSpPr>
            <a:spLocks noGrp="1"/>
          </p:cNvSpPr>
          <p:nvPr>
            <p:ph idx="1"/>
          </p:nvPr>
        </p:nvSpPr>
        <p:spPr/>
        <p:txBody>
          <a:bodyPr/>
          <a:lstStyle/>
          <a:p>
            <a:r>
              <a:rPr lang="en-US" dirty="0" smtClean="0"/>
              <a:t>Level 2 – NRS High Beginning</a:t>
            </a:r>
          </a:p>
          <a:p>
            <a:r>
              <a:rPr lang="en-US" dirty="0" smtClean="0"/>
              <a:t>Formal &amp; Informal Communication via Email</a:t>
            </a:r>
          </a:p>
          <a:p>
            <a:r>
              <a:rPr lang="en-US" dirty="0" smtClean="0"/>
              <a:t>Digital Citizenship Lesson</a:t>
            </a:r>
            <a:endParaRPr lang="en-US" dirty="0"/>
          </a:p>
        </p:txBody>
      </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3956051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178" y="4921768"/>
            <a:ext cx="6854187" cy="1362050"/>
          </a:xfrm>
          <a:prstGeom prst="rect">
            <a:avLst/>
          </a:prstGeom>
          <a:ln>
            <a:solidFill>
              <a:schemeClr val="accent1"/>
            </a:solidFill>
          </a:ln>
        </p:spPr>
      </p:pic>
      <p:sp>
        <p:nvSpPr>
          <p:cNvPr id="198" name="Shape 198"/>
          <p:cNvSpPr txBox="1">
            <a:spLocks noGrp="1"/>
          </p:cNvSpPr>
          <p:nvPr>
            <p:ph type="ctrTitle"/>
          </p:nvPr>
        </p:nvSpPr>
        <p:spPr>
          <a:xfrm>
            <a:off x="1726074" y="20797"/>
            <a:ext cx="5876511" cy="1102519"/>
          </a:xfrm>
        </p:spPr>
        <p:txBody>
          <a:bodyPr>
            <a:normAutofit/>
          </a:bodyPr>
          <a:lstStyle/>
          <a:p>
            <a:pPr lvl="0"/>
            <a:r>
              <a:rPr lang="en-US" dirty="0" smtClean="0"/>
              <a:t>Communication</a:t>
            </a:r>
            <a:endParaRPr lang="en-US" dirty="0">
              <a:sym typeface="Lustria"/>
            </a:endParaRPr>
          </a:p>
        </p:txBody>
      </p:sp>
      <p:sp>
        <p:nvSpPr>
          <p:cNvPr id="199" name="Shape 199"/>
          <p:cNvSpPr txBox="1">
            <a:spLocks noGrp="1"/>
          </p:cNvSpPr>
          <p:nvPr>
            <p:ph type="subTitle" idx="1"/>
          </p:nvPr>
        </p:nvSpPr>
        <p:spPr>
          <a:xfrm>
            <a:off x="1821450" y="1123316"/>
            <a:ext cx="5876511" cy="678656"/>
          </a:xfrm>
        </p:spPr>
        <p:txBody>
          <a:bodyPr>
            <a:normAutofit fontScale="77500" lnSpcReduction="20000"/>
          </a:bodyPr>
          <a:lstStyle/>
          <a:p>
            <a:r>
              <a:rPr lang="en-US" smtClean="0"/>
              <a:t>Formal vs Informal Greetings and Closings</a:t>
            </a:r>
          </a:p>
          <a:p>
            <a:pPr lvl="0"/>
            <a:endParaRPr lang="en-US" smtClean="0">
              <a:sym typeface="Lustria"/>
            </a:endParaRPr>
          </a:p>
          <a:p>
            <a:pPr lvl="0"/>
            <a:endParaRPr lang="en-US" smtClean="0"/>
          </a:p>
          <a:p>
            <a:pPr lvl="0"/>
            <a:endParaRPr lang="en-US" dirty="0">
              <a:sym typeface="Lustria"/>
            </a:endParaRPr>
          </a:p>
        </p:txBody>
      </p:sp>
      <p:sp>
        <p:nvSpPr>
          <p:cNvPr id="9" name="Shape 342"/>
          <p:cNvSpPr/>
          <p:nvPr/>
        </p:nvSpPr>
        <p:spPr>
          <a:xfrm>
            <a:off x="6219824" y="2556995"/>
            <a:ext cx="2813986" cy="3252134"/>
          </a:xfrm>
          <a:prstGeom prst="rect">
            <a:avLst/>
          </a:prstGeom>
          <a:solidFill>
            <a:schemeClr val="bg1"/>
          </a:solidFill>
          <a:ln>
            <a:noFill/>
          </a:ln>
        </p:spPr>
        <p:txBody>
          <a:bodyPr lIns="68569" tIns="34275" rIns="68569" bIns="34275" anchor="t" anchorCtr="0">
            <a:noAutofit/>
          </a:bodyPr>
          <a:lstStyle/>
          <a:p>
            <a:pPr marL="257175" indent="-257175">
              <a:buClr>
                <a:srgbClr val="002060"/>
              </a:buClr>
              <a:buSzPct val="100000"/>
              <a:buFont typeface="Arial"/>
              <a:buChar char="•"/>
            </a:pPr>
            <a:r>
              <a:rPr lang="en-US" sz="3200" dirty="0">
                <a:solidFill>
                  <a:srgbClr val="002060"/>
                </a:solidFill>
                <a:latin typeface="Baskerville Old Face" panose="02020602080505020303" pitchFamily="18" charset="0"/>
                <a:ea typeface="Lustria"/>
                <a:cs typeface="Lustria"/>
                <a:sym typeface="Lustria"/>
              </a:rPr>
              <a:t>Written in terms of what students will learn or do</a:t>
            </a:r>
          </a:p>
          <a:p>
            <a:pPr marL="257175" indent="-257175">
              <a:buClr>
                <a:srgbClr val="002060"/>
              </a:buClr>
              <a:buSzPct val="100000"/>
              <a:buFont typeface="Arial"/>
              <a:buChar char="•"/>
            </a:pPr>
            <a:r>
              <a:rPr lang="en-US" sz="3200" dirty="0" smtClean="0">
                <a:solidFill>
                  <a:srgbClr val="002060"/>
                </a:solidFill>
                <a:latin typeface="Baskerville Old Face" panose="02020602080505020303" pitchFamily="18" charset="0"/>
                <a:ea typeface="Lustria"/>
                <a:cs typeface="Lustria"/>
                <a:sym typeface="Lustria"/>
              </a:rPr>
              <a:t>Stated simply</a:t>
            </a:r>
          </a:p>
          <a:p>
            <a:pPr marL="257175" indent="-257175">
              <a:buClr>
                <a:srgbClr val="002060"/>
              </a:buClr>
              <a:buSzPct val="100000"/>
              <a:buFont typeface="Arial"/>
              <a:buChar char="•"/>
            </a:pPr>
            <a:r>
              <a:rPr lang="en-US" sz="3200" dirty="0" smtClean="0">
                <a:solidFill>
                  <a:srgbClr val="002060"/>
                </a:solidFill>
                <a:latin typeface="Baskerville Old Face" panose="02020602080505020303" pitchFamily="18" charset="0"/>
                <a:ea typeface="Lustria"/>
                <a:cs typeface="Lustria"/>
                <a:sym typeface="Lustria"/>
              </a:rPr>
              <a:t>Measurable </a:t>
            </a:r>
            <a:endParaRPr sz="3200" dirty="0">
              <a:solidFill>
                <a:srgbClr val="002060"/>
              </a:solidFill>
              <a:latin typeface="Baskerville Old Face" panose="02020602080505020303" pitchFamily="18" charset="0"/>
              <a:ea typeface="Lustria"/>
              <a:cs typeface="Lustria"/>
              <a:sym typeface="Lustria"/>
            </a:endParaRPr>
          </a:p>
          <a:p>
            <a:pPr>
              <a:buClr>
                <a:schemeClr val="dk1"/>
              </a:buClr>
              <a:buSzPct val="100000"/>
            </a:pPr>
            <a:endParaRPr lang="en-US" sz="1800" dirty="0">
              <a:solidFill>
                <a:schemeClr val="dk1"/>
              </a:solidFill>
              <a:latin typeface="Lustria"/>
              <a:ea typeface="Lustria"/>
              <a:cs typeface="Lustria"/>
              <a:sym typeface="Lustria"/>
            </a:endParaRPr>
          </a:p>
        </p:txBody>
      </p:sp>
      <p:pic>
        <p:nvPicPr>
          <p:cNvPr id="2" name="Picture 1"/>
          <p:cNvPicPr>
            <a:picLocks noChangeAspect="1"/>
          </p:cNvPicPr>
          <p:nvPr/>
        </p:nvPicPr>
        <p:blipFill>
          <a:blip r:embed="rId4"/>
          <a:stretch>
            <a:fillRect/>
          </a:stretch>
        </p:blipFill>
        <p:spPr>
          <a:xfrm>
            <a:off x="186085" y="2491079"/>
            <a:ext cx="5831474" cy="2042496"/>
          </a:xfrm>
          <a:prstGeom prst="rect">
            <a:avLst/>
          </a:prstGeom>
          <a:ln>
            <a:solidFill>
              <a:schemeClr val="accent1"/>
            </a:solidFill>
          </a:ln>
        </p:spPr>
      </p:pic>
      <p:sp>
        <p:nvSpPr>
          <p:cNvPr id="4" name="Right Arrow 3"/>
          <p:cNvSpPr/>
          <p:nvPr/>
        </p:nvSpPr>
        <p:spPr>
          <a:xfrm rot="2479495">
            <a:off x="815096" y="4506753"/>
            <a:ext cx="802936" cy="357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350" y="1240882"/>
            <a:ext cx="1433100" cy="143114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2479495">
            <a:off x="2858669" y="4506752"/>
            <a:ext cx="802936" cy="357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8007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248" y="110992"/>
            <a:ext cx="7124309" cy="857250"/>
          </a:xfrm>
        </p:spPr>
        <p:txBody>
          <a:bodyPr>
            <a:normAutofit/>
          </a:bodyPr>
          <a:lstStyle/>
          <a:p>
            <a:r>
              <a:rPr lang="en-US" dirty="0" smtClean="0"/>
              <a:t>Before Lab: Activate Background</a:t>
            </a:r>
            <a:endParaRPr lang="en-US" dirty="0"/>
          </a:p>
        </p:txBody>
      </p:sp>
      <p:sp>
        <p:nvSpPr>
          <p:cNvPr id="3" name="Content Placeholder 2"/>
          <p:cNvSpPr>
            <a:spLocks noGrp="1"/>
          </p:cNvSpPr>
          <p:nvPr>
            <p:ph idx="1"/>
          </p:nvPr>
        </p:nvSpPr>
        <p:spPr>
          <a:xfrm>
            <a:off x="239315" y="1556147"/>
            <a:ext cx="4214813" cy="2743200"/>
          </a:xfrm>
        </p:spPr>
        <p:txBody>
          <a:bodyPr>
            <a:normAutofit fontScale="92500" lnSpcReduction="10000"/>
          </a:bodyPr>
          <a:lstStyle/>
          <a:p>
            <a:r>
              <a:rPr lang="en-US" dirty="0" smtClean="0">
                <a:solidFill>
                  <a:srgbClr val="002060"/>
                </a:solidFill>
              </a:rPr>
              <a:t>Connect the ESL classroom with the computer lab</a:t>
            </a:r>
          </a:p>
          <a:p>
            <a:r>
              <a:rPr lang="en-US" dirty="0" smtClean="0">
                <a:solidFill>
                  <a:srgbClr val="002060"/>
                </a:solidFill>
              </a:rPr>
              <a:t>ESL teacher introduces the topic to students through a discussion</a:t>
            </a:r>
            <a:endParaRPr lang="en-US" dirty="0">
              <a:solidFill>
                <a:srgbClr val="002060"/>
              </a:solidFill>
            </a:endParaRPr>
          </a:p>
        </p:txBody>
      </p:sp>
      <p:pic>
        <p:nvPicPr>
          <p:cNvPr id="6" name="Picture 5"/>
          <p:cNvPicPr>
            <a:picLocks noChangeAspect="1"/>
          </p:cNvPicPr>
          <p:nvPr/>
        </p:nvPicPr>
        <p:blipFill>
          <a:blip r:embed="rId2"/>
          <a:stretch>
            <a:fillRect/>
          </a:stretch>
        </p:blipFill>
        <p:spPr>
          <a:xfrm>
            <a:off x="270550" y="4530012"/>
            <a:ext cx="7897415" cy="1843088"/>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293394" y="1897857"/>
            <a:ext cx="4729163" cy="2586038"/>
          </a:xfrm>
          <a:prstGeom prst="rect">
            <a:avLst/>
          </a:prstGeom>
          <a:ln>
            <a:solidFill>
              <a:schemeClr val="accent1"/>
            </a:solidFill>
          </a:ln>
        </p:spPr>
      </p:pic>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6323694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25" y="145196"/>
            <a:ext cx="6521370" cy="857250"/>
          </a:xfrm>
        </p:spPr>
        <p:txBody>
          <a:bodyPr>
            <a:normAutofit/>
          </a:bodyPr>
          <a:lstStyle/>
          <a:p>
            <a:r>
              <a:rPr lang="en-US" dirty="0" smtClean="0">
                <a:sym typeface="Lustria"/>
              </a:rPr>
              <a:t>Activate Background + Vocab. </a:t>
            </a:r>
            <a:endParaRPr lang="en-US" dirty="0"/>
          </a:p>
        </p:txBody>
      </p:sp>
      <p:pic>
        <p:nvPicPr>
          <p:cNvPr id="6" name="Picture 5"/>
          <p:cNvPicPr>
            <a:picLocks noChangeAspect="1"/>
          </p:cNvPicPr>
          <p:nvPr/>
        </p:nvPicPr>
        <p:blipFill>
          <a:blip r:embed="rId2"/>
          <a:stretch>
            <a:fillRect/>
          </a:stretch>
        </p:blipFill>
        <p:spPr>
          <a:xfrm>
            <a:off x="425053" y="1678072"/>
            <a:ext cx="7547372" cy="1853918"/>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25053" y="3606403"/>
            <a:ext cx="3286125" cy="2429486"/>
          </a:xfrm>
          <a:prstGeom prst="rect">
            <a:avLst/>
          </a:prstGeom>
          <a:ln>
            <a:solidFill>
              <a:schemeClr val="accent1"/>
            </a:solidFill>
          </a:ln>
        </p:spPr>
      </p:pic>
      <p:sp>
        <p:nvSpPr>
          <p:cNvPr id="8" name="Content Placeholder 2"/>
          <p:cNvSpPr txBox="1">
            <a:spLocks/>
          </p:cNvSpPr>
          <p:nvPr/>
        </p:nvSpPr>
        <p:spPr>
          <a:xfrm>
            <a:off x="4114800" y="3606403"/>
            <a:ext cx="5029200" cy="2646479"/>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askerville Old Fac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askerville Old Fac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askerville Old Fac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askerville Old Fac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askerville Old Fac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060"/>
              </a:buClr>
            </a:pPr>
            <a:r>
              <a:rPr lang="en-US" sz="2800" dirty="0" smtClean="0">
                <a:solidFill>
                  <a:srgbClr val="002060"/>
                </a:solidFill>
                <a:sym typeface="Lustria"/>
              </a:rPr>
              <a:t>Connecting to the new content</a:t>
            </a:r>
          </a:p>
          <a:p>
            <a:pPr lvl="1">
              <a:buClr>
                <a:srgbClr val="002060"/>
              </a:buClr>
            </a:pPr>
            <a:r>
              <a:rPr lang="en-US" sz="2000" dirty="0" smtClean="0">
                <a:solidFill>
                  <a:srgbClr val="002060"/>
                </a:solidFill>
                <a:sym typeface="Lustria"/>
              </a:rPr>
              <a:t>From personal experience</a:t>
            </a:r>
          </a:p>
          <a:p>
            <a:pPr lvl="1">
              <a:buClr>
                <a:srgbClr val="002060"/>
              </a:buClr>
            </a:pPr>
            <a:r>
              <a:rPr lang="en-US" sz="2000" dirty="0" smtClean="0">
                <a:solidFill>
                  <a:srgbClr val="002060"/>
                </a:solidFill>
                <a:sym typeface="Lustria"/>
              </a:rPr>
              <a:t>From prior lessons</a:t>
            </a:r>
          </a:p>
        </p:txBody>
      </p:sp>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4005102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7" y="99846"/>
            <a:ext cx="3709988" cy="857250"/>
          </a:xfrm>
        </p:spPr>
        <p:txBody>
          <a:bodyPr>
            <a:normAutofit/>
          </a:bodyPr>
          <a:lstStyle/>
          <a:p>
            <a:r>
              <a:rPr lang="en-US" dirty="0" smtClean="0">
                <a:sym typeface="Lustria"/>
              </a:rPr>
              <a:t>Vocabulary</a:t>
            </a:r>
            <a:endParaRPr lang="en-US" dirty="0"/>
          </a:p>
        </p:txBody>
      </p:sp>
      <p:sp>
        <p:nvSpPr>
          <p:cNvPr id="3" name="Content Placeholder 2"/>
          <p:cNvSpPr>
            <a:spLocks noGrp="1"/>
          </p:cNvSpPr>
          <p:nvPr>
            <p:ph idx="1"/>
          </p:nvPr>
        </p:nvSpPr>
        <p:spPr>
          <a:xfrm>
            <a:off x="4274975" y="1502479"/>
            <a:ext cx="4128246" cy="2226993"/>
          </a:xfrm>
          <a:solidFill>
            <a:schemeClr val="bg1"/>
          </a:solidFill>
        </p:spPr>
        <p:txBody>
          <a:bodyPr>
            <a:noAutofit/>
          </a:bodyPr>
          <a:lstStyle/>
          <a:p>
            <a:pPr>
              <a:buClr>
                <a:srgbClr val="002060"/>
              </a:buClr>
            </a:pPr>
            <a:r>
              <a:rPr lang="en-US" sz="2800" dirty="0" smtClean="0">
                <a:solidFill>
                  <a:srgbClr val="002060"/>
                </a:solidFill>
                <a:sym typeface="Lustria"/>
              </a:rPr>
              <a:t>Introducing vocabulary</a:t>
            </a:r>
            <a:endParaRPr lang="en-US" sz="2800" dirty="0">
              <a:solidFill>
                <a:srgbClr val="002060"/>
              </a:solidFill>
              <a:sym typeface="Lustria"/>
            </a:endParaRPr>
          </a:p>
        </p:txBody>
      </p:sp>
      <p:pic>
        <p:nvPicPr>
          <p:cNvPr id="8" name="Picture 7"/>
          <p:cNvPicPr>
            <a:picLocks noChangeAspect="1"/>
          </p:cNvPicPr>
          <p:nvPr/>
        </p:nvPicPr>
        <p:blipFill>
          <a:blip r:embed="rId2"/>
          <a:stretch>
            <a:fillRect/>
          </a:stretch>
        </p:blipFill>
        <p:spPr>
          <a:xfrm>
            <a:off x="371475" y="1830587"/>
            <a:ext cx="3531394" cy="375421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3770920" y="3331719"/>
            <a:ext cx="5136356" cy="2964656"/>
          </a:xfrm>
          <a:prstGeom prst="rect">
            <a:avLst/>
          </a:prstGeom>
          <a:ln>
            <a:solidFill>
              <a:schemeClr val="accent1"/>
            </a:solidFill>
          </a:ln>
        </p:spPr>
      </p:pic>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24113832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496" y="0"/>
            <a:ext cx="5871794" cy="857250"/>
          </a:xfrm>
        </p:spPr>
        <p:txBody>
          <a:bodyPr>
            <a:normAutofit/>
          </a:bodyPr>
          <a:lstStyle/>
          <a:p>
            <a:r>
              <a:rPr lang="en-US" dirty="0" smtClean="0">
                <a:sym typeface="Lustria"/>
              </a:rPr>
              <a:t>Guided Exploration</a:t>
            </a:r>
            <a:endParaRPr lang="en-US" dirty="0"/>
          </a:p>
        </p:txBody>
      </p:sp>
      <p:sp>
        <p:nvSpPr>
          <p:cNvPr id="3" name="Content Placeholder 2"/>
          <p:cNvSpPr>
            <a:spLocks noGrp="1"/>
          </p:cNvSpPr>
          <p:nvPr>
            <p:ph idx="1"/>
          </p:nvPr>
        </p:nvSpPr>
        <p:spPr>
          <a:xfrm>
            <a:off x="4763393" y="1134319"/>
            <a:ext cx="4184727" cy="2075324"/>
          </a:xfrm>
          <a:solidFill>
            <a:schemeClr val="bg1"/>
          </a:solidFill>
        </p:spPr>
        <p:txBody>
          <a:bodyPr>
            <a:normAutofit lnSpcReduction="10000"/>
          </a:bodyPr>
          <a:lstStyle/>
          <a:p>
            <a:pPr>
              <a:buClr>
                <a:srgbClr val="002060"/>
              </a:buClr>
            </a:pPr>
            <a:r>
              <a:rPr lang="en-US" dirty="0" smtClean="0">
                <a:solidFill>
                  <a:srgbClr val="002060"/>
                </a:solidFill>
                <a:sym typeface="Lustria"/>
              </a:rPr>
              <a:t>Gain </a:t>
            </a:r>
            <a:r>
              <a:rPr lang="en-US" dirty="0">
                <a:solidFill>
                  <a:srgbClr val="002060"/>
                </a:solidFill>
                <a:sym typeface="Lustria"/>
              </a:rPr>
              <a:t>exposure to the language</a:t>
            </a:r>
          </a:p>
          <a:p>
            <a:pPr lvl="0">
              <a:buClr>
                <a:srgbClr val="002060"/>
              </a:buClr>
            </a:pPr>
            <a:r>
              <a:rPr lang="en-US" dirty="0" smtClean="0">
                <a:solidFill>
                  <a:srgbClr val="002060"/>
                </a:solidFill>
                <a:sym typeface="Lustria"/>
              </a:rPr>
              <a:t>Discussion with a partner</a:t>
            </a:r>
            <a:endParaRPr lang="en-US" dirty="0">
              <a:solidFill>
                <a:srgbClr val="002060"/>
              </a:solidFill>
              <a:sym typeface="Lustria"/>
            </a:endParaRPr>
          </a:p>
          <a:p>
            <a:pPr marL="0" indent="0">
              <a:buNone/>
            </a:pPr>
            <a:endParaRPr lang="en-US" dirty="0"/>
          </a:p>
        </p:txBody>
      </p:sp>
      <p:pic>
        <p:nvPicPr>
          <p:cNvPr id="5" name="Picture 4"/>
          <p:cNvPicPr>
            <a:picLocks noChangeAspect="1"/>
          </p:cNvPicPr>
          <p:nvPr/>
        </p:nvPicPr>
        <p:blipFill rotWithShape="1">
          <a:blip r:embed="rId2"/>
          <a:srcRect t="1606" r="25286" b="81803"/>
          <a:stretch/>
        </p:blipFill>
        <p:spPr>
          <a:xfrm>
            <a:off x="178594" y="1976717"/>
            <a:ext cx="3949653" cy="580745"/>
          </a:xfrm>
          <a:prstGeom prst="rect">
            <a:avLst/>
          </a:prstGeom>
        </p:spPr>
      </p:pic>
      <p:pic>
        <p:nvPicPr>
          <p:cNvPr id="6" name="Picture 5"/>
          <p:cNvPicPr>
            <a:picLocks noChangeAspect="1"/>
          </p:cNvPicPr>
          <p:nvPr/>
        </p:nvPicPr>
        <p:blipFill rotWithShape="1">
          <a:blip r:embed="rId3"/>
          <a:srcRect l="9940" r="5422" b="3255"/>
          <a:stretch/>
        </p:blipFill>
        <p:spPr>
          <a:xfrm>
            <a:off x="4763393" y="3337592"/>
            <a:ext cx="4380608" cy="2548859"/>
          </a:xfrm>
          <a:prstGeom prst="rect">
            <a:avLst/>
          </a:prstGeom>
        </p:spPr>
      </p:pic>
      <p:pic>
        <p:nvPicPr>
          <p:cNvPr id="7" name="Picture 6"/>
          <p:cNvPicPr>
            <a:picLocks noChangeAspect="1"/>
          </p:cNvPicPr>
          <p:nvPr/>
        </p:nvPicPr>
        <p:blipFill rotWithShape="1">
          <a:blip r:embed="rId2"/>
          <a:srcRect l="10406" t="21122" r="6352" b="510"/>
          <a:stretch/>
        </p:blipFill>
        <p:spPr>
          <a:xfrm>
            <a:off x="110727" y="2586037"/>
            <a:ext cx="4652666" cy="2900363"/>
          </a:xfrm>
          <a:prstGeom prst="rect">
            <a:avLst/>
          </a:prstGeom>
        </p:spPr>
      </p:pic>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21236871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042" y="11557"/>
            <a:ext cx="5340217" cy="1017201"/>
          </a:xfrm>
        </p:spPr>
        <p:txBody>
          <a:bodyPr>
            <a:normAutofit/>
          </a:bodyPr>
          <a:lstStyle/>
          <a:p>
            <a:r>
              <a:rPr lang="en-US" dirty="0" smtClean="0"/>
              <a:t>Guided Exploration</a:t>
            </a:r>
            <a:endParaRPr lang="en-US" dirty="0"/>
          </a:p>
        </p:txBody>
      </p:sp>
      <p:pic>
        <p:nvPicPr>
          <p:cNvPr id="5" name="Picture 4"/>
          <p:cNvPicPr>
            <a:picLocks noChangeAspect="1"/>
          </p:cNvPicPr>
          <p:nvPr/>
        </p:nvPicPr>
        <p:blipFill>
          <a:blip r:embed="rId2"/>
          <a:stretch>
            <a:fillRect/>
          </a:stretch>
        </p:blipFill>
        <p:spPr>
          <a:xfrm>
            <a:off x="35719" y="2106195"/>
            <a:ext cx="2571750" cy="585788"/>
          </a:xfrm>
          <a:prstGeom prst="rect">
            <a:avLst/>
          </a:prstGeom>
        </p:spPr>
      </p:pic>
      <p:sp>
        <p:nvSpPr>
          <p:cNvPr id="10" name="Shape 356"/>
          <p:cNvSpPr txBox="1">
            <a:spLocks noGrp="1"/>
          </p:cNvSpPr>
          <p:nvPr>
            <p:ph idx="1"/>
          </p:nvPr>
        </p:nvSpPr>
        <p:spPr>
          <a:xfrm>
            <a:off x="5207795" y="1088951"/>
            <a:ext cx="3936205" cy="1713762"/>
          </a:xfrm>
        </p:spPr>
        <p:txBody>
          <a:bodyPr>
            <a:noAutofit/>
          </a:bodyPr>
          <a:lstStyle/>
          <a:p>
            <a:pPr>
              <a:buClr>
                <a:srgbClr val="002060"/>
              </a:buClr>
            </a:pPr>
            <a:r>
              <a:rPr lang="en-US" sz="3000" dirty="0" smtClean="0">
                <a:solidFill>
                  <a:srgbClr val="002060"/>
                </a:solidFill>
                <a:sym typeface="Lustria"/>
              </a:rPr>
              <a:t>Finding </a:t>
            </a:r>
            <a:r>
              <a:rPr lang="en-US" sz="3000" dirty="0">
                <a:solidFill>
                  <a:srgbClr val="002060"/>
                </a:solidFill>
                <a:sym typeface="Lustria"/>
              </a:rPr>
              <a:t>the problems together</a:t>
            </a:r>
          </a:p>
          <a:p>
            <a:pPr lvl="0">
              <a:buClr>
                <a:srgbClr val="002060"/>
              </a:buClr>
            </a:pPr>
            <a:r>
              <a:rPr lang="en-US" sz="3000" dirty="0" smtClean="0">
                <a:solidFill>
                  <a:srgbClr val="002060"/>
                </a:solidFill>
                <a:sym typeface="Lustria"/>
              </a:rPr>
              <a:t>Peer collaboration</a:t>
            </a:r>
            <a:endParaRPr lang="en-US" sz="3000" dirty="0">
              <a:solidFill>
                <a:srgbClr val="002060"/>
              </a:solidFill>
              <a:sym typeface="Lustria"/>
            </a:endParaRPr>
          </a:p>
        </p:txBody>
      </p:sp>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1026" name="Picture 2" descr="https://lh6.googleusercontent.com/ZBrpdehqP-FulWXWwhsU51eaXO_Q779SI8UD8ePsRnIOk1R_CoMkuuszgDAk9aRMBsgWpklsWxDqJ66Jcf_EhtB-lPquDI91p4YXStRNsffmf93adfYi7juqBOxHp4GqLwAz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40" y="2862906"/>
            <a:ext cx="6239237" cy="35710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262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011" y="208237"/>
            <a:ext cx="2828365" cy="1205788"/>
          </a:xfrm>
        </p:spPr>
        <p:txBody>
          <a:bodyPr>
            <a:normAutofit/>
          </a:bodyPr>
          <a:lstStyle/>
          <a:p>
            <a:r>
              <a:rPr lang="en-US" dirty="0" smtClean="0"/>
              <a:t>Authentic Task</a:t>
            </a:r>
            <a:endParaRPr lang="en-US" dirty="0"/>
          </a:p>
        </p:txBody>
      </p:sp>
      <p:sp>
        <p:nvSpPr>
          <p:cNvPr id="4" name="Shape 363"/>
          <p:cNvSpPr txBox="1">
            <a:spLocks noGrp="1"/>
          </p:cNvSpPr>
          <p:nvPr>
            <p:ph idx="1"/>
          </p:nvPr>
        </p:nvSpPr>
        <p:spPr>
          <a:xfrm>
            <a:off x="3765176" y="0"/>
            <a:ext cx="5378824" cy="1875234"/>
          </a:xfrm>
          <a:solidFill>
            <a:schemeClr val="bg1"/>
          </a:solidFill>
        </p:spPr>
        <p:txBody>
          <a:bodyPr>
            <a:noAutofit/>
          </a:bodyPr>
          <a:lstStyle/>
          <a:p>
            <a:pPr>
              <a:buClr>
                <a:srgbClr val="002060"/>
              </a:buClr>
            </a:pPr>
            <a:r>
              <a:rPr lang="en-US" sz="2400" dirty="0" smtClean="0">
                <a:solidFill>
                  <a:srgbClr val="002060"/>
                </a:solidFill>
                <a:sym typeface="Lustria"/>
              </a:rPr>
              <a:t>Students put what they learned into practice</a:t>
            </a:r>
          </a:p>
          <a:p>
            <a:pPr>
              <a:buClr>
                <a:srgbClr val="002060"/>
              </a:buClr>
            </a:pPr>
            <a:r>
              <a:rPr lang="en-US" sz="2400" dirty="0" smtClean="0">
                <a:solidFill>
                  <a:srgbClr val="002060"/>
                </a:solidFill>
                <a:sym typeface="Lustria"/>
              </a:rPr>
              <a:t>Formative </a:t>
            </a:r>
            <a:r>
              <a:rPr lang="en-US" sz="2400" dirty="0">
                <a:solidFill>
                  <a:srgbClr val="002060"/>
                </a:solidFill>
                <a:sym typeface="Lustria"/>
              </a:rPr>
              <a:t>assessment is a real-life task</a:t>
            </a:r>
          </a:p>
          <a:p>
            <a:pPr lvl="0">
              <a:buClr>
                <a:srgbClr val="002060"/>
              </a:buClr>
            </a:pPr>
            <a:r>
              <a:rPr lang="en-US" sz="2400" dirty="0" smtClean="0">
                <a:solidFill>
                  <a:srgbClr val="002060"/>
                </a:solidFill>
                <a:sym typeface="Lustria"/>
              </a:rPr>
              <a:t>Students </a:t>
            </a:r>
            <a:r>
              <a:rPr lang="en-US" sz="2400" dirty="0">
                <a:solidFill>
                  <a:srgbClr val="002060"/>
                </a:solidFill>
                <a:sym typeface="Lustria"/>
              </a:rPr>
              <a:t>are encouraged to work </a:t>
            </a:r>
            <a:r>
              <a:rPr lang="en-US" sz="2400" dirty="0" smtClean="0">
                <a:solidFill>
                  <a:srgbClr val="002060"/>
                </a:solidFill>
                <a:sym typeface="Lustria"/>
              </a:rPr>
              <a:t>together</a:t>
            </a:r>
            <a:endParaRPr lang="en-US" sz="2400" dirty="0">
              <a:solidFill>
                <a:srgbClr val="002060"/>
              </a:solidFill>
              <a:sym typeface="Lustria"/>
            </a:endParaRPr>
          </a:p>
        </p:txBody>
      </p:sp>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7" name="Picture 6"/>
          <p:cNvPicPr>
            <a:picLocks noChangeAspect="1"/>
          </p:cNvPicPr>
          <p:nvPr/>
        </p:nvPicPr>
        <p:blipFill>
          <a:blip r:embed="rId2"/>
          <a:stretch>
            <a:fillRect/>
          </a:stretch>
        </p:blipFill>
        <p:spPr>
          <a:xfrm>
            <a:off x="134471" y="2206301"/>
            <a:ext cx="8359686" cy="4139908"/>
          </a:xfrm>
          <a:prstGeom prst="rect">
            <a:avLst/>
          </a:prstGeom>
          <a:ln>
            <a:solidFill>
              <a:schemeClr val="accent1"/>
            </a:solidFill>
          </a:ln>
        </p:spPr>
      </p:pic>
    </p:spTree>
    <p:extLst>
      <p:ext uri="{BB962C8B-B14F-4D97-AF65-F5344CB8AC3E}">
        <p14:creationId xmlns:p14="http://schemas.microsoft.com/office/powerpoint/2010/main" val="3257598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p:txBody>
          <a:bodyPr>
            <a:normAutofit fontScale="90000"/>
          </a:bodyPr>
          <a:lstStyle/>
          <a:p>
            <a:pPr lvl="0"/>
            <a:r>
              <a:rPr lang="en-US" smtClean="0">
                <a:sym typeface="Lustria"/>
              </a:rPr>
              <a:t>Learning about new technology…</a:t>
            </a:r>
            <a:endParaRPr lang="en-US" dirty="0">
              <a:sym typeface="Lustria"/>
            </a:endParaRPr>
          </a:p>
        </p:txBody>
      </p:sp>
      <p:pic>
        <p:nvPicPr>
          <p:cNvPr id="5" name="ipadmovie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320800" y="1600200"/>
            <a:ext cx="6502400" cy="3657600"/>
          </a:xfrm>
        </p:spPr>
      </p:pic>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332" y="0"/>
            <a:ext cx="4034777" cy="1143000"/>
          </a:xfrm>
        </p:spPr>
        <p:txBody>
          <a:bodyPr>
            <a:normAutofit fontScale="90000"/>
          </a:bodyPr>
          <a:lstStyle/>
          <a:p>
            <a:r>
              <a:rPr lang="en-US" dirty="0" smtClean="0"/>
              <a:t>Repeat &amp; Remember</a:t>
            </a:r>
            <a:endParaRPr lang="en-US" dirty="0"/>
          </a:p>
        </p:txBody>
      </p:sp>
      <p:sp>
        <p:nvSpPr>
          <p:cNvPr id="4" name="Shape 387"/>
          <p:cNvSpPr txBox="1">
            <a:spLocks noGrp="1"/>
          </p:cNvSpPr>
          <p:nvPr>
            <p:ph idx="1"/>
          </p:nvPr>
        </p:nvSpPr>
        <p:spPr>
          <a:xfrm>
            <a:off x="5330372" y="1042914"/>
            <a:ext cx="3813627" cy="1619956"/>
          </a:xfrm>
        </p:spPr>
        <p:txBody>
          <a:bodyPr>
            <a:noAutofit/>
          </a:bodyPr>
          <a:lstStyle/>
          <a:p>
            <a:pPr lvl="0">
              <a:buClr>
                <a:srgbClr val="002060"/>
              </a:buClr>
            </a:pPr>
            <a:r>
              <a:rPr lang="en-US" sz="2800" dirty="0" smtClean="0">
                <a:solidFill>
                  <a:srgbClr val="002060"/>
                </a:solidFill>
                <a:sym typeface="Lustria"/>
              </a:rPr>
              <a:t>Discussion to wrap up</a:t>
            </a:r>
          </a:p>
          <a:p>
            <a:pPr lvl="0">
              <a:buClr>
                <a:srgbClr val="002060"/>
              </a:buClr>
            </a:pPr>
            <a:r>
              <a:rPr lang="en-US" sz="2800" dirty="0" smtClean="0">
                <a:solidFill>
                  <a:srgbClr val="002060"/>
                </a:solidFill>
                <a:sym typeface="Lustria"/>
              </a:rPr>
              <a:t>Circle </a:t>
            </a:r>
            <a:r>
              <a:rPr lang="en-US" sz="2800" dirty="0">
                <a:solidFill>
                  <a:srgbClr val="002060"/>
                </a:solidFill>
                <a:sym typeface="Lustria"/>
              </a:rPr>
              <a:t>back to original vocabulary</a:t>
            </a:r>
          </a:p>
        </p:txBody>
      </p:sp>
      <p:pic>
        <p:nvPicPr>
          <p:cNvPr id="6" name="Picture 5"/>
          <p:cNvPicPr>
            <a:picLocks noChangeAspect="1"/>
          </p:cNvPicPr>
          <p:nvPr/>
        </p:nvPicPr>
        <p:blipFill>
          <a:blip r:embed="rId2"/>
          <a:stretch>
            <a:fillRect/>
          </a:stretch>
        </p:blipFill>
        <p:spPr>
          <a:xfrm>
            <a:off x="142875" y="2197858"/>
            <a:ext cx="5187497" cy="1594247"/>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074489" y="3372113"/>
            <a:ext cx="4218266" cy="3063479"/>
          </a:xfrm>
          <a:prstGeom prst="rect">
            <a:avLst/>
          </a:prstGeom>
          <a:ln>
            <a:solidFill>
              <a:schemeClr val="accent1"/>
            </a:solidFill>
          </a:ln>
        </p:spPr>
      </p:pic>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6023880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Repeat &amp; Remember: Formative Assessment</a:t>
            </a:r>
            <a:endParaRPr lang="en-US" dirty="0"/>
          </a:p>
        </p:txBody>
      </p:sp>
      <p:sp>
        <p:nvSpPr>
          <p:cNvPr id="3" name="Content Placeholder 2"/>
          <p:cNvSpPr>
            <a:spLocks noGrp="1"/>
          </p:cNvSpPr>
          <p:nvPr>
            <p:ph idx="1"/>
          </p:nvPr>
        </p:nvSpPr>
        <p:spPr>
          <a:xfrm>
            <a:off x="550728" y="1001765"/>
            <a:ext cx="7987555" cy="957262"/>
          </a:xfrm>
        </p:spPr>
        <p:txBody>
          <a:bodyPr>
            <a:noAutofit/>
          </a:bodyPr>
          <a:lstStyle/>
          <a:p>
            <a:r>
              <a:rPr lang="en-US" sz="2400" dirty="0" smtClean="0">
                <a:solidFill>
                  <a:srgbClr val="002060"/>
                </a:solidFill>
              </a:rPr>
              <a:t>Can be for a review in the following class</a:t>
            </a:r>
          </a:p>
          <a:p>
            <a:r>
              <a:rPr lang="en-US" sz="2400" dirty="0" smtClean="0">
                <a:solidFill>
                  <a:srgbClr val="002060"/>
                </a:solidFill>
              </a:rPr>
              <a:t>Game-based evaluation</a:t>
            </a:r>
          </a:p>
          <a:p>
            <a:r>
              <a:rPr lang="en-US" sz="2400" dirty="0" smtClean="0">
                <a:solidFill>
                  <a:srgbClr val="002060"/>
                </a:solidFill>
              </a:rPr>
              <a:t>Instant feedback for you and the students</a:t>
            </a:r>
            <a:endParaRPr lang="en-US" sz="2400" dirty="0">
              <a:solidFill>
                <a:srgbClr val="002060"/>
              </a:solidFill>
            </a:endParaRPr>
          </a:p>
        </p:txBody>
      </p:sp>
      <p:sp>
        <p:nvSpPr>
          <p:cNvPr id="5" name="Date Placeholder 4"/>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7" name="Picture 6"/>
          <p:cNvPicPr>
            <a:picLocks noChangeAspect="1"/>
          </p:cNvPicPr>
          <p:nvPr/>
        </p:nvPicPr>
        <p:blipFill>
          <a:blip r:embed="rId2"/>
          <a:stretch>
            <a:fillRect/>
          </a:stretch>
        </p:blipFill>
        <p:spPr>
          <a:xfrm>
            <a:off x="550728" y="2274958"/>
            <a:ext cx="8136072" cy="4254934"/>
          </a:xfrm>
          <a:prstGeom prst="rect">
            <a:avLst/>
          </a:prstGeom>
          <a:ln>
            <a:solidFill>
              <a:schemeClr val="accent1"/>
            </a:solidFill>
          </a:ln>
        </p:spPr>
      </p:pic>
    </p:spTree>
    <p:extLst>
      <p:ext uri="{BB962C8B-B14F-4D97-AF65-F5344CB8AC3E}">
        <p14:creationId xmlns:p14="http://schemas.microsoft.com/office/powerpoint/2010/main" val="22938334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454"/>
            <a:ext cx="6781800" cy="802412"/>
          </a:xfrm>
        </p:spPr>
        <p:txBody>
          <a:bodyPr/>
          <a:lstStyle/>
          <a:p>
            <a:r>
              <a:rPr lang="en-US" dirty="0" smtClean="0"/>
              <a:t>Lesson Example #2</a:t>
            </a:r>
            <a:endParaRPr lang="en-US" dirty="0"/>
          </a:p>
        </p:txBody>
      </p:sp>
      <p:sp>
        <p:nvSpPr>
          <p:cNvPr id="3" name="Content Placeholder 2"/>
          <p:cNvSpPr>
            <a:spLocks noGrp="1"/>
          </p:cNvSpPr>
          <p:nvPr>
            <p:ph idx="1"/>
          </p:nvPr>
        </p:nvSpPr>
        <p:spPr>
          <a:xfrm>
            <a:off x="914400" y="818866"/>
            <a:ext cx="8229600" cy="505573"/>
          </a:xfrm>
        </p:spPr>
        <p:txBody>
          <a:bodyPr>
            <a:noAutofit/>
          </a:bodyPr>
          <a:lstStyle/>
          <a:p>
            <a:pPr marL="0" indent="0" algn="ctr">
              <a:spcBef>
                <a:spcPct val="0"/>
              </a:spcBef>
              <a:buNone/>
            </a:pPr>
            <a:r>
              <a:rPr lang="en-US" sz="2000" dirty="0">
                <a:solidFill>
                  <a:schemeClr val="accent2">
                    <a:lumMod val="75000"/>
                  </a:schemeClr>
                </a:solidFill>
                <a:latin typeface="HelveticaNeueLT Std Lt" pitchFamily="34" charset="0"/>
                <a:ea typeface="+mj-ea"/>
                <a:cs typeface="+mj-cs"/>
              </a:rPr>
              <a:t>Level 7 – NRS </a:t>
            </a:r>
            <a:r>
              <a:rPr lang="en-US" sz="2000" dirty="0" smtClean="0">
                <a:solidFill>
                  <a:schemeClr val="accent2">
                    <a:lumMod val="75000"/>
                  </a:schemeClr>
                </a:solidFill>
                <a:latin typeface="HelveticaNeueLT Std Lt" pitchFamily="34" charset="0"/>
                <a:ea typeface="+mj-ea"/>
                <a:cs typeface="+mj-cs"/>
              </a:rPr>
              <a:t>Advanced (or Low Advanced)</a:t>
            </a:r>
            <a:endParaRPr lang="en-US" sz="2000" dirty="0">
              <a:solidFill>
                <a:schemeClr val="accent2">
                  <a:lumMod val="75000"/>
                </a:schemeClr>
              </a:solidFill>
              <a:latin typeface="HelveticaNeueLT Std Lt" pitchFamily="34" charset="0"/>
              <a:ea typeface="+mj-ea"/>
              <a:cs typeface="+mj-cs"/>
            </a:endParaRPr>
          </a:p>
        </p:txBody>
      </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273850"/>
              </p:ext>
            </p:extLst>
          </p:nvPr>
        </p:nvGraphicFramePr>
        <p:xfrm>
          <a:off x="95533" y="1746917"/>
          <a:ext cx="8952934" cy="4882278"/>
        </p:xfrm>
        <a:graphic>
          <a:graphicData uri="http://schemas.openxmlformats.org/drawingml/2006/table">
            <a:tbl>
              <a:tblPr>
                <a:tableStyleId>{5C22544A-7EE6-4342-B048-85BDC9FD1C3A}</a:tableStyleId>
              </a:tblPr>
              <a:tblGrid>
                <a:gridCol w="491321"/>
                <a:gridCol w="1248084"/>
                <a:gridCol w="1278699"/>
                <a:gridCol w="945126"/>
                <a:gridCol w="1111911"/>
                <a:gridCol w="3877793"/>
              </a:tblGrid>
              <a:tr h="423077">
                <a:tc>
                  <a:txBody>
                    <a:bodyPr/>
                    <a:lstStyle/>
                    <a:p>
                      <a:pPr algn="l" fontAlgn="ctr"/>
                      <a:r>
                        <a:rPr lang="en-US" sz="1000" u="none" strike="noStrike" dirty="0">
                          <a:effectLst/>
                        </a:rPr>
                        <a:t>7-T1</a:t>
                      </a:r>
                      <a:endParaRPr lang="en-US" sz="10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Computer Application</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Presentation Software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Slide basics</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MS PPT</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Create</a:t>
                      </a:r>
                      <a:r>
                        <a:rPr lang="en-US" sz="900" u="none" strike="noStrike">
                          <a:effectLst/>
                        </a:rPr>
                        <a:t> a PowerPoint Presentation, add slides, move slides, change slide layout, insert pictures and clip art, Insert text box, change theme, present slide show</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303854">
                <a:tc>
                  <a:txBody>
                    <a:bodyPr/>
                    <a:lstStyle/>
                    <a:p>
                      <a:pPr algn="l" fontAlgn="ctr"/>
                      <a:r>
                        <a:rPr lang="en-US" sz="1000" u="none" strike="noStrike">
                          <a:effectLst/>
                        </a:rPr>
                        <a:t>7-T2</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Computer Application</a:t>
                      </a:r>
                      <a:endParaRPr lang="en-US" sz="900" b="0" i="0" u="none" strike="noStrike" dirty="0">
                        <a:solidFill>
                          <a:srgbClr val="00000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Presentation Software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Slide basics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Google Drive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Create</a:t>
                      </a:r>
                      <a:r>
                        <a:rPr lang="en-US" sz="900" u="none" strike="noStrike">
                          <a:effectLst/>
                        </a:rPr>
                        <a:t> a Google Presentation (comparing features to MS PPT)</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748996">
                <a:tc>
                  <a:txBody>
                    <a:bodyPr/>
                    <a:lstStyle/>
                    <a:p>
                      <a:pPr algn="l" fontAlgn="ctr"/>
                      <a:r>
                        <a:rPr lang="en-US" sz="1800" b="1" u="none" strike="noStrike" dirty="0" smtClean="0">
                          <a:solidFill>
                            <a:schemeClr val="tx1"/>
                          </a:solidFill>
                          <a:effectLst/>
                        </a:rPr>
                        <a:t> 7-T3</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c>
                  <a:txBody>
                    <a:bodyPr/>
                    <a:lstStyle/>
                    <a:p>
                      <a:pPr algn="l" fontAlgn="ctr"/>
                      <a:r>
                        <a:rPr lang="en-US" sz="1800" b="1" u="none" strike="noStrike" dirty="0" smtClean="0">
                          <a:solidFill>
                            <a:schemeClr val="tx1"/>
                          </a:solidFill>
                          <a:effectLst/>
                        </a:rPr>
                        <a:t> Computer      </a:t>
                      </a:r>
                      <a:r>
                        <a:rPr lang="en-US" sz="1800" b="1" u="none" strike="noStrike" baseline="0" dirty="0" smtClean="0">
                          <a:solidFill>
                            <a:schemeClr val="tx1"/>
                          </a:solidFill>
                          <a:effectLst/>
                        </a:rPr>
                        <a:t>          Application</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c>
                  <a:txBody>
                    <a:bodyPr/>
                    <a:lstStyle/>
                    <a:p>
                      <a:pPr algn="l" fontAlgn="ctr"/>
                      <a:r>
                        <a:rPr lang="en-US" sz="1800" b="1" u="none" strike="noStrike" dirty="0" smtClean="0">
                          <a:solidFill>
                            <a:schemeClr val="tx1"/>
                          </a:solidFill>
                          <a:effectLst/>
                        </a:rPr>
                        <a:t> File   </a:t>
                      </a:r>
                    </a:p>
                    <a:p>
                      <a:pPr algn="l" fontAlgn="ctr"/>
                      <a:r>
                        <a:rPr lang="en-US" sz="1800" b="1" u="none" strike="noStrike" dirty="0" smtClean="0">
                          <a:solidFill>
                            <a:schemeClr val="tx1"/>
                          </a:solidFill>
                          <a:effectLst/>
                        </a:rPr>
                        <a:t> Organization</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c>
                  <a:txBody>
                    <a:bodyPr/>
                    <a:lstStyle/>
                    <a:p>
                      <a:pPr algn="l" fontAlgn="ctr"/>
                      <a:r>
                        <a:rPr lang="en-US" sz="1800" b="1" u="none" strike="noStrike" dirty="0" smtClean="0">
                          <a:solidFill>
                            <a:schemeClr val="tx1"/>
                          </a:solidFill>
                          <a:effectLst/>
                        </a:rPr>
                        <a:t>  Files/</a:t>
                      </a:r>
                    </a:p>
                    <a:p>
                      <a:pPr algn="l" fontAlgn="ctr"/>
                      <a:r>
                        <a:rPr lang="en-US" sz="1800" b="1" u="none" strike="noStrike" dirty="0" smtClean="0">
                          <a:solidFill>
                            <a:schemeClr val="tx1"/>
                          </a:solidFill>
                          <a:effectLst/>
                        </a:rPr>
                        <a:t>  Folders</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c>
                  <a:txBody>
                    <a:bodyPr/>
                    <a:lstStyle/>
                    <a:p>
                      <a:pPr algn="l" fontAlgn="ctr"/>
                      <a:r>
                        <a:rPr lang="en-US" sz="1800" b="1" u="none" strike="noStrike" dirty="0" smtClean="0">
                          <a:solidFill>
                            <a:schemeClr val="tx1"/>
                          </a:solidFill>
                          <a:effectLst/>
                        </a:rPr>
                        <a:t>  Windows</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c>
                  <a:txBody>
                    <a:bodyPr/>
                    <a:lstStyle/>
                    <a:p>
                      <a:pPr algn="l" fontAlgn="ctr"/>
                      <a:r>
                        <a:rPr lang="en-US" sz="1800" b="1" u="none" strike="noStrike" dirty="0" smtClean="0">
                          <a:solidFill>
                            <a:schemeClr val="tx1"/>
                          </a:solidFill>
                          <a:effectLst/>
                        </a:rPr>
                        <a:t>  </a:t>
                      </a:r>
                      <a:r>
                        <a:rPr lang="en-US" sz="1800" b="1" u="sng" strike="noStrike" dirty="0" smtClean="0">
                          <a:solidFill>
                            <a:schemeClr val="tx1"/>
                          </a:solidFill>
                          <a:effectLst/>
                        </a:rPr>
                        <a:t>Create</a:t>
                      </a:r>
                      <a:r>
                        <a:rPr lang="en-US" sz="1800" b="1" u="none" strike="noStrike" dirty="0" smtClean="0">
                          <a:solidFill>
                            <a:schemeClr val="tx1"/>
                          </a:solidFill>
                          <a:effectLst/>
                        </a:rPr>
                        <a:t> </a:t>
                      </a:r>
                      <a:r>
                        <a:rPr lang="en-US" sz="1800" b="1" u="none" strike="noStrike" dirty="0">
                          <a:solidFill>
                            <a:schemeClr val="tx1"/>
                          </a:solidFill>
                          <a:effectLst/>
                        </a:rPr>
                        <a:t>Folders, expand and collapse</a:t>
                      </a:r>
                      <a:endParaRPr lang="en-US" sz="1800" b="1" i="0" u="none" strike="noStrike" dirty="0">
                        <a:solidFill>
                          <a:schemeClr val="tx1"/>
                        </a:solidFill>
                        <a:effectLst/>
                        <a:latin typeface="Calibri" panose="020F0502020204030204" pitchFamily="34" charset="0"/>
                      </a:endParaRPr>
                    </a:p>
                  </a:txBody>
                  <a:tcPr marL="8582" marR="8582" marT="8582" marB="0" anchor="ctr">
                    <a:cell3D prstMaterial="dkEdge">
                      <a:bevel prst="cross"/>
                      <a:lightRig rig="flood" dir="t"/>
                    </a:cell3D>
                    <a:solidFill>
                      <a:schemeClr val="bg1">
                        <a:lumMod val="65000"/>
                      </a:schemeClr>
                    </a:solidFill>
                  </a:tcPr>
                </a:tc>
              </a:tr>
              <a:tr h="310092">
                <a:tc>
                  <a:txBody>
                    <a:bodyPr/>
                    <a:lstStyle/>
                    <a:p>
                      <a:pPr algn="l" fontAlgn="ctr"/>
                      <a:r>
                        <a:rPr lang="en-US" sz="1000" u="none" strike="noStrike" dirty="0">
                          <a:effectLst/>
                        </a:rPr>
                        <a:t>7-T4</a:t>
                      </a:r>
                      <a:endParaRPr lang="en-US" sz="10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Computer Application</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Word Processing </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smtClean="0">
                          <a:effectLst/>
                        </a:rPr>
                        <a:t>Searching/shortcut</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MS Word</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dirty="0">
                          <a:effectLst/>
                        </a:rPr>
                        <a:t>Use</a:t>
                      </a:r>
                      <a:r>
                        <a:rPr lang="en-US" sz="900" u="none" strike="noStrike" dirty="0">
                          <a:effectLst/>
                        </a:rPr>
                        <a:t> "Find" (Ctrl F) to search in a document</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310092">
                <a:tc>
                  <a:txBody>
                    <a:bodyPr/>
                    <a:lstStyle/>
                    <a:p>
                      <a:pPr algn="l" fontAlgn="ctr"/>
                      <a:r>
                        <a:rPr lang="en-US" sz="1000" u="none" strike="noStrike" dirty="0">
                          <a:effectLst/>
                        </a:rPr>
                        <a:t>7-T5</a:t>
                      </a:r>
                      <a:endParaRPr lang="en-US" sz="10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Computer Application</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use</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smtClean="0">
                          <a:effectLst/>
                        </a:rPr>
                        <a:t>Searching/shortcut</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Browser</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dirty="0">
                          <a:effectLst/>
                        </a:rPr>
                        <a:t>Use</a:t>
                      </a:r>
                      <a:r>
                        <a:rPr lang="en-US" sz="900" u="none" strike="noStrike" dirty="0">
                          <a:effectLst/>
                        </a:rPr>
                        <a:t> "Find" (Ctrl F) and other strategies to search within a website for specific information</a:t>
                      </a:r>
                      <a:endParaRPr lang="en-US" sz="900" b="0" i="0" u="sng"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309495">
                <a:tc>
                  <a:txBody>
                    <a:bodyPr/>
                    <a:lstStyle/>
                    <a:p>
                      <a:pPr algn="l" fontAlgn="ctr"/>
                      <a:r>
                        <a:rPr lang="en-US" sz="1000" u="none" strike="noStrike">
                          <a:effectLst/>
                        </a:rPr>
                        <a:t>7-T6</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Computer Application</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use</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Online resources</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Browser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Use</a:t>
                      </a:r>
                      <a:r>
                        <a:rPr lang="en-US" sz="900" u="none" strike="noStrike">
                          <a:effectLst/>
                        </a:rPr>
                        <a:t> online translators and dictionaries to evaluate meanings of new words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262807">
                <a:tc>
                  <a:txBody>
                    <a:bodyPr/>
                    <a:lstStyle/>
                    <a:p>
                      <a:pPr algn="l" fontAlgn="ctr"/>
                      <a:r>
                        <a:rPr lang="en-US" sz="1000" u="none" strike="noStrike">
                          <a:effectLst/>
                        </a:rPr>
                        <a:t>7-T7</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effectLst/>
                        </a:rPr>
                        <a:t>Computer </a:t>
                      </a:r>
                      <a:r>
                        <a:rPr lang="en-US" sz="900" u="none" strike="noStrike" dirty="0" smtClean="0">
                          <a:effectLst/>
                        </a:rPr>
                        <a:t>Applicatio</a:t>
                      </a:r>
                      <a:r>
                        <a:rPr lang="en-US" sz="900" b="0" i="0" u="none" strike="noStrike" dirty="0">
                          <a:solidFill>
                            <a:srgbClr val="808080"/>
                          </a:solidFill>
                          <a:effectLst/>
                          <a:latin typeface="Calibri" panose="020F0502020204030204" pitchFamily="34" charset="0"/>
                        </a:rPr>
                        <a:t>n</a:t>
                      </a:r>
                      <a:endParaRPr lang="en-US" sz="900" b="0" i="0" u="none" strike="noStrike" dirty="0" smtClean="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use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Searching</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Browser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Use</a:t>
                      </a:r>
                      <a:r>
                        <a:rPr lang="en-US" sz="900" u="none" strike="noStrike">
                          <a:effectLst/>
                        </a:rPr>
                        <a:t> filter options to refine searches in a website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262807">
                <a:tc>
                  <a:txBody>
                    <a:bodyPr/>
                    <a:lstStyle/>
                    <a:p>
                      <a:pPr algn="l" fontAlgn="ctr"/>
                      <a:r>
                        <a:rPr lang="en-US" sz="1000" u="none" strike="noStrike">
                          <a:effectLst/>
                        </a:rPr>
                        <a:t>7-T8</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Computer Application</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Use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Safety</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Browser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dirty="0">
                          <a:effectLst/>
                        </a:rPr>
                        <a:t>Identify</a:t>
                      </a:r>
                      <a:r>
                        <a:rPr lang="en-US" sz="900" u="none" strike="noStrike" dirty="0">
                          <a:effectLst/>
                        </a:rPr>
                        <a:t> elements of safe websites</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262807">
                <a:tc>
                  <a:txBody>
                    <a:bodyPr/>
                    <a:lstStyle/>
                    <a:p>
                      <a:pPr algn="l" fontAlgn="ctr"/>
                      <a:r>
                        <a:rPr lang="en-US" sz="1000" u="none" strike="noStrike">
                          <a:effectLst/>
                        </a:rPr>
                        <a:t>7-T9</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Computer Application</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Email</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Sending links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Gmail</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Copy/Past</a:t>
                      </a:r>
                      <a:r>
                        <a:rPr lang="en-US" sz="900" u="none" strike="noStrike">
                          <a:effectLst/>
                        </a:rPr>
                        <a:t>e a website link into an email</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446769">
                <a:tc>
                  <a:txBody>
                    <a:bodyPr/>
                    <a:lstStyle/>
                    <a:p>
                      <a:pPr algn="l" fontAlgn="ctr"/>
                      <a:r>
                        <a:rPr lang="en-US" sz="1000" u="none" strike="noStrike">
                          <a:effectLst/>
                        </a:rPr>
                        <a:t>7-T10</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Digital Citizenship</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Technology consumer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Technology features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Browser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Evaluate</a:t>
                      </a:r>
                      <a:r>
                        <a:rPr lang="en-US" sz="900" u="none" strike="noStrike">
                          <a:effectLst/>
                        </a:rPr>
                        <a:t> affordable computers to fit needs by using hardware and software features (hard drive, RAM, processor, screen size)</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310092">
                <a:tc>
                  <a:txBody>
                    <a:bodyPr/>
                    <a:lstStyle/>
                    <a:p>
                      <a:pPr algn="l" fontAlgn="ctr"/>
                      <a:r>
                        <a:rPr lang="en-US" sz="1000" u="none" strike="noStrike">
                          <a:effectLst/>
                        </a:rPr>
                        <a:t>7-T11</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Digital Citizenship</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Technology consumer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Social ratings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Browser</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Use</a:t>
                      </a:r>
                      <a:r>
                        <a:rPr lang="en-US" sz="900" u="none" strike="noStrike">
                          <a:effectLst/>
                        </a:rPr>
                        <a:t> online consumer ratings to </a:t>
                      </a:r>
                      <a:r>
                        <a:rPr lang="en-US" sz="900" u="sng" strike="noStrike">
                          <a:effectLst/>
                        </a:rPr>
                        <a:t>evaluate</a:t>
                      </a:r>
                      <a:r>
                        <a:rPr lang="en-US" sz="900" u="none" strike="noStrike">
                          <a:effectLst/>
                        </a:rPr>
                        <a:t> whether or not to purchase an item</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310092">
                <a:tc>
                  <a:txBody>
                    <a:bodyPr/>
                    <a:lstStyle/>
                    <a:p>
                      <a:pPr algn="l" fontAlgn="ctr"/>
                      <a:r>
                        <a:rPr lang="en-US" sz="1000" u="none" strike="noStrike">
                          <a:effectLst/>
                        </a:rPr>
                        <a:t>7-T12</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Digital Citizenship</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Information Literacy</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Searching</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Browser</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a:effectLst/>
                        </a:rPr>
                        <a:t>Evaluate and master</a:t>
                      </a:r>
                      <a:r>
                        <a:rPr lang="en-US" sz="900" u="none" strike="noStrike">
                          <a:effectLst/>
                        </a:rPr>
                        <a:t> new strategies for effective and efficient online searches</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262807">
                <a:tc>
                  <a:txBody>
                    <a:bodyPr/>
                    <a:lstStyle/>
                    <a:p>
                      <a:pPr algn="l" fontAlgn="ctr"/>
                      <a:r>
                        <a:rPr lang="en-US" sz="1000" u="none" strike="noStrike">
                          <a:effectLst/>
                        </a:rPr>
                        <a:t>7-T13</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Digital Citizenship</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Privacy/ Safety</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Safety</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Internet: Browser</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dirty="0">
                          <a:effectLst/>
                        </a:rPr>
                        <a:t>Evaluate</a:t>
                      </a:r>
                      <a:r>
                        <a:rPr lang="en-US" sz="900" u="none" strike="noStrike" dirty="0">
                          <a:effectLst/>
                        </a:rPr>
                        <a:t> whether it is safe to shop online  </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r h="275946">
                <a:tc>
                  <a:txBody>
                    <a:bodyPr/>
                    <a:lstStyle/>
                    <a:p>
                      <a:pPr algn="l" fontAlgn="ctr"/>
                      <a:r>
                        <a:rPr lang="en-US" sz="1000" u="none" strike="noStrike">
                          <a:effectLst/>
                        </a:rPr>
                        <a:t>7-T14</a:t>
                      </a:r>
                      <a:endParaRPr lang="en-US" sz="10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Digital Citizenship</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Relation/ </a:t>
                      </a:r>
                      <a:r>
                        <a:rPr lang="en-US" sz="900" u="none" strike="noStrike" dirty="0" err="1">
                          <a:effectLst/>
                        </a:rPr>
                        <a:t>Comm</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a:effectLst/>
                        </a:rPr>
                        <a:t>Safety</a:t>
                      </a:r>
                      <a:endParaRPr lang="en-US" sz="900" b="0" i="0" u="none" strike="noStrike">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none" strike="noStrike" dirty="0">
                          <a:effectLst/>
                        </a:rPr>
                        <a:t>Internet: Browser</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c>
                  <a:txBody>
                    <a:bodyPr/>
                    <a:lstStyle/>
                    <a:p>
                      <a:pPr algn="l" fontAlgn="ctr"/>
                      <a:r>
                        <a:rPr lang="en-US" sz="900" u="sng" strike="noStrike" dirty="0">
                          <a:effectLst/>
                        </a:rPr>
                        <a:t>Evaluate</a:t>
                      </a:r>
                      <a:r>
                        <a:rPr lang="en-US" sz="900" u="none" strike="noStrike" dirty="0">
                          <a:effectLst/>
                        </a:rPr>
                        <a:t> if a relationship online is safe</a:t>
                      </a:r>
                      <a:endParaRPr lang="en-US" sz="900" b="0" i="0" u="none" strike="noStrike" dirty="0">
                        <a:solidFill>
                          <a:srgbClr val="808080"/>
                        </a:solidFill>
                        <a:effectLst/>
                        <a:latin typeface="Calibri" panose="020F0502020204030204" pitchFamily="34" charset="0"/>
                      </a:endParaRPr>
                    </a:p>
                  </a:txBody>
                  <a:tcPr marL="8582" marR="8582" marT="8582" marB="0" anchor="ctr">
                    <a:cell3D prstMaterial="dkEdge">
                      <a:bevel prst="cross"/>
                      <a:lightRig rig="flood" dir="t"/>
                    </a:cell3D>
                  </a:tcPr>
                </a:tc>
              </a:tr>
            </a:tbl>
          </a:graphicData>
        </a:graphic>
      </p:graphicFrame>
      <p:sp>
        <p:nvSpPr>
          <p:cNvPr id="6" name="Rectangle 5"/>
          <p:cNvSpPr/>
          <p:nvPr/>
        </p:nvSpPr>
        <p:spPr>
          <a:xfrm>
            <a:off x="0" y="1460312"/>
            <a:ext cx="8857397" cy="276999"/>
          </a:xfrm>
          <a:prstGeom prst="rect">
            <a:avLst/>
          </a:prstGeom>
        </p:spPr>
        <p:txBody>
          <a:bodyPr wrap="square">
            <a:spAutoFit/>
          </a:bodyPr>
          <a:lstStyle/>
          <a:p>
            <a:r>
              <a:rPr lang="en-US" sz="1200" b="1" dirty="0" smtClean="0">
                <a:latin typeface="Calibri" panose="020F0502020204030204" pitchFamily="34" charset="0"/>
              </a:rPr>
              <a:t>   </a:t>
            </a:r>
            <a:r>
              <a:rPr lang="en-US" sz="1200" b="1" dirty="0" err="1" smtClean="0">
                <a:latin typeface="Calibri" panose="020F0502020204030204" pitchFamily="34" charset="0"/>
              </a:rPr>
              <a:t>Obj</a:t>
            </a:r>
            <a:r>
              <a:rPr lang="en-US" sz="1200" b="1" dirty="0" smtClean="0">
                <a:latin typeface="Calibri" panose="020F0502020204030204" pitchFamily="34" charset="0"/>
              </a:rPr>
              <a:t>         Strand</a:t>
            </a:r>
            <a:r>
              <a:rPr lang="en-US" sz="1200" dirty="0" smtClean="0"/>
              <a:t>                    </a:t>
            </a:r>
            <a:r>
              <a:rPr lang="en-US" sz="1200" b="1" dirty="0" smtClean="0">
                <a:latin typeface="Calibri" panose="020F0502020204030204" pitchFamily="34" charset="0"/>
              </a:rPr>
              <a:t>Digital </a:t>
            </a:r>
            <a:r>
              <a:rPr lang="en-US" sz="1200" b="1" dirty="0">
                <a:latin typeface="Calibri" panose="020F0502020204030204" pitchFamily="34" charset="0"/>
              </a:rPr>
              <a:t>Literacy </a:t>
            </a:r>
            <a:r>
              <a:rPr lang="en-US" sz="1200" b="1" dirty="0" smtClean="0">
                <a:latin typeface="Calibri" panose="020F0502020204030204" pitchFamily="34" charset="0"/>
              </a:rPr>
              <a:t>           Topic</a:t>
            </a:r>
            <a:r>
              <a:rPr lang="en-US" sz="1200" dirty="0" smtClean="0"/>
              <a:t>        </a:t>
            </a:r>
            <a:r>
              <a:rPr lang="en-US" sz="1200" b="1" dirty="0">
                <a:latin typeface="Calibri" panose="020F0502020204030204" pitchFamily="34" charset="0"/>
              </a:rPr>
              <a:t> </a:t>
            </a:r>
            <a:r>
              <a:rPr lang="en-US" sz="1200" b="1" dirty="0" smtClean="0">
                <a:latin typeface="Calibri" panose="020F0502020204030204" pitchFamily="34" charset="0"/>
              </a:rPr>
              <a:t>   Environment</a:t>
            </a:r>
            <a:r>
              <a:rPr lang="en-US" sz="1200" dirty="0" smtClean="0"/>
              <a:t>                               </a:t>
            </a:r>
            <a:r>
              <a:rPr lang="en-US" sz="1200" b="1" dirty="0" smtClean="0">
                <a:latin typeface="Calibri" panose="020F0502020204030204" pitchFamily="34" charset="0"/>
              </a:rPr>
              <a:t>Objective</a:t>
            </a:r>
            <a:r>
              <a:rPr lang="en-US" sz="1200" dirty="0" smtClean="0"/>
              <a:t> </a:t>
            </a:r>
            <a:endParaRPr lang="en-US" sz="1200" dirty="0"/>
          </a:p>
        </p:txBody>
      </p:sp>
    </p:spTree>
    <p:extLst>
      <p:ext uri="{BB962C8B-B14F-4D97-AF65-F5344CB8AC3E}">
        <p14:creationId xmlns:p14="http://schemas.microsoft.com/office/powerpoint/2010/main" val="31100367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2209353" y="40943"/>
            <a:ext cx="3127513" cy="893141"/>
          </a:xfrm>
        </p:spPr>
        <p:txBody>
          <a:bodyPr/>
          <a:lstStyle/>
          <a:p>
            <a:pPr lvl="0"/>
            <a:r>
              <a:rPr lang="en-US" sz="3600" b="0" smtClean="0">
                <a:sym typeface="Lustria"/>
              </a:rPr>
              <a:t>Objectives</a:t>
            </a:r>
            <a:endParaRPr lang="en-US" sz="3600" b="0" dirty="0">
              <a:sym typeface="Lustria"/>
            </a:endParaRPr>
          </a:p>
        </p:txBody>
      </p:sp>
      <p:sp>
        <p:nvSpPr>
          <p:cNvPr id="342" name="Shape 342"/>
          <p:cNvSpPr/>
          <p:nvPr/>
        </p:nvSpPr>
        <p:spPr>
          <a:xfrm>
            <a:off x="5067078" y="353067"/>
            <a:ext cx="3048000" cy="193899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2060"/>
              </a:buClr>
              <a:buSzPct val="100000"/>
              <a:buFont typeface="Arial"/>
              <a:buChar char="•"/>
            </a:pPr>
            <a:r>
              <a:rPr lang="en-US" sz="2400" b="0" i="0" u="none" strike="noStrike" cap="none" baseline="0" dirty="0">
                <a:solidFill>
                  <a:srgbClr val="002060"/>
                </a:solidFill>
                <a:latin typeface="Baskerville Old Face" panose="02020602080505020303" pitchFamily="18" charset="0"/>
                <a:ea typeface="Lustria"/>
                <a:cs typeface="Lustria"/>
                <a:sym typeface="Lustria"/>
              </a:rPr>
              <a:t>Stated simply </a:t>
            </a:r>
            <a:endParaRPr sz="2400" b="0" i="0" u="none" strike="noStrike" cap="none" baseline="0" dirty="0">
              <a:solidFill>
                <a:srgbClr val="002060"/>
              </a:solidFill>
              <a:latin typeface="Baskerville Old Face" panose="02020602080505020303" pitchFamily="18" charset="0"/>
              <a:ea typeface="Lustria"/>
              <a:cs typeface="Lustria"/>
              <a:sym typeface="Lustria"/>
            </a:endParaRPr>
          </a:p>
          <a:p>
            <a:pPr marL="342900" marR="0" lvl="0" indent="-342900" algn="l" rtl="0">
              <a:spcBef>
                <a:spcPts val="0"/>
              </a:spcBef>
              <a:buClr>
                <a:srgbClr val="002060"/>
              </a:buClr>
              <a:buSzPct val="100000"/>
              <a:buFont typeface="Arial"/>
              <a:buChar char="•"/>
            </a:pPr>
            <a:r>
              <a:rPr lang="en-US" sz="2400" b="0" i="0" u="none" strike="noStrike" cap="none" baseline="0" dirty="0">
                <a:solidFill>
                  <a:srgbClr val="002060"/>
                </a:solidFill>
                <a:latin typeface="Baskerville Old Face" panose="02020602080505020303" pitchFamily="18" charset="0"/>
                <a:ea typeface="Lustria"/>
                <a:cs typeface="Lustria"/>
                <a:sym typeface="Lustria"/>
              </a:rPr>
              <a:t>Written in terms of what students will learn or </a:t>
            </a:r>
            <a:r>
              <a:rPr lang="en-US" sz="2400" b="0" i="0" u="none" strike="noStrike" cap="none" baseline="0" dirty="0" smtClean="0">
                <a:solidFill>
                  <a:srgbClr val="002060"/>
                </a:solidFill>
                <a:latin typeface="Baskerville Old Face" panose="02020602080505020303" pitchFamily="18" charset="0"/>
                <a:ea typeface="Lustria"/>
                <a:cs typeface="Lustria"/>
                <a:sym typeface="Lustria"/>
              </a:rPr>
              <a:t>do</a:t>
            </a:r>
          </a:p>
          <a:p>
            <a:pPr marR="0" lvl="0" algn="l" rtl="0">
              <a:spcBef>
                <a:spcPts val="0"/>
              </a:spcBef>
              <a:buClr>
                <a:schemeClr val="dk1"/>
              </a:buClr>
              <a:buSzPct val="100000"/>
            </a:pPr>
            <a:endParaRPr lang="en-US" sz="2400" b="0" i="0" u="none" strike="noStrike" cap="none" baseline="0" dirty="0">
              <a:solidFill>
                <a:schemeClr val="dk1"/>
              </a:solidFill>
              <a:latin typeface="Lustria"/>
              <a:ea typeface="Lustria"/>
              <a:cs typeface="Lustria"/>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710" y="3348026"/>
            <a:ext cx="28579" cy="161948"/>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902" y="2054171"/>
            <a:ext cx="6645616" cy="3910443"/>
          </a:xfrm>
          <a:prstGeom prst="rect">
            <a:avLst/>
          </a:prstGeom>
          <a:ln>
            <a:solidFill>
              <a:srgbClr val="4F81BD"/>
            </a:solidFill>
          </a:ln>
        </p:spPr>
      </p:pic>
    </p:spTree>
    <p:extLst>
      <p:ext uri="{BB962C8B-B14F-4D97-AF65-F5344CB8AC3E}">
        <p14:creationId xmlns:p14="http://schemas.microsoft.com/office/powerpoint/2010/main" val="32222987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864392" y="0"/>
            <a:ext cx="6585127" cy="893141"/>
          </a:xfrm>
        </p:spPr>
        <p:txBody>
          <a:bodyPr>
            <a:noAutofit/>
          </a:bodyPr>
          <a:lstStyle/>
          <a:p>
            <a:pPr lvl="0"/>
            <a:r>
              <a:rPr lang="en-US" sz="3600" b="0" dirty="0" smtClean="0">
                <a:sym typeface="Lustria"/>
              </a:rPr>
              <a:t/>
            </a:r>
            <a:br>
              <a:rPr lang="en-US" sz="3600" b="0" dirty="0" smtClean="0">
                <a:sym typeface="Lustria"/>
              </a:rPr>
            </a:br>
            <a:r>
              <a:rPr lang="en-US" sz="3600" b="0" dirty="0" smtClean="0">
                <a:sym typeface="Lustria"/>
              </a:rPr>
              <a:t>Activate Background</a:t>
            </a:r>
            <a:endParaRPr lang="en-US" sz="3600" b="0" dirty="0">
              <a:sym typeface="Lustria"/>
            </a:endParaRPr>
          </a:p>
        </p:txBody>
      </p:sp>
      <p:sp>
        <p:nvSpPr>
          <p:cNvPr id="349" name="Shape 349"/>
          <p:cNvSpPr txBox="1">
            <a:spLocks noGrp="1"/>
          </p:cNvSpPr>
          <p:nvPr>
            <p:ph idx="1"/>
          </p:nvPr>
        </p:nvSpPr>
        <p:spPr>
          <a:xfrm>
            <a:off x="5706510" y="1767373"/>
            <a:ext cx="3437490" cy="4640262"/>
          </a:xfrm>
        </p:spPr>
        <p:txBody>
          <a:bodyPr>
            <a:normAutofit/>
          </a:bodyPr>
          <a:lstStyle/>
          <a:p>
            <a:pPr lvl="0">
              <a:buClr>
                <a:srgbClr val="002060"/>
              </a:buClr>
            </a:pPr>
            <a:r>
              <a:rPr lang="en-US" sz="2400" dirty="0" smtClean="0">
                <a:solidFill>
                  <a:srgbClr val="002060"/>
                </a:solidFill>
                <a:sym typeface="Lustria"/>
              </a:rPr>
              <a:t>Connecting to the new content</a:t>
            </a:r>
          </a:p>
          <a:p>
            <a:pPr lvl="1">
              <a:buClr>
                <a:srgbClr val="002060"/>
              </a:buClr>
            </a:pPr>
            <a:r>
              <a:rPr lang="en-US" dirty="0" smtClean="0">
                <a:solidFill>
                  <a:srgbClr val="002060"/>
                </a:solidFill>
                <a:sym typeface="Lustria"/>
              </a:rPr>
              <a:t>From personal experience</a:t>
            </a:r>
          </a:p>
          <a:p>
            <a:pPr lvl="1">
              <a:buClr>
                <a:srgbClr val="002060"/>
              </a:buClr>
            </a:pPr>
            <a:r>
              <a:rPr lang="en-US" dirty="0" smtClean="0">
                <a:solidFill>
                  <a:srgbClr val="002060"/>
                </a:solidFill>
                <a:sym typeface="Lustria"/>
              </a:rPr>
              <a:t>From prior lessons</a:t>
            </a:r>
          </a:p>
          <a:p>
            <a:pPr>
              <a:buClr>
                <a:srgbClr val="002060"/>
              </a:buClr>
            </a:pPr>
            <a:r>
              <a:rPr lang="en-US" sz="2400" dirty="0">
                <a:solidFill>
                  <a:srgbClr val="002060"/>
                </a:solidFill>
                <a:sym typeface="Lustria"/>
              </a:rPr>
              <a:t>Introducing vocabulary</a:t>
            </a:r>
          </a:p>
          <a:p>
            <a:pPr lvl="0">
              <a:buClr>
                <a:srgbClr val="002060"/>
              </a:buClr>
            </a:pPr>
            <a:r>
              <a:rPr lang="en-US" sz="2400" dirty="0" smtClean="0">
                <a:solidFill>
                  <a:srgbClr val="002060"/>
                </a:solidFill>
                <a:sym typeface="Lustria"/>
              </a:rPr>
              <a:t>Exploring to learn</a:t>
            </a:r>
          </a:p>
          <a:p>
            <a:pPr lvl="0"/>
            <a:endParaRPr lang="en-US" sz="2400" dirty="0">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1136427"/>
            <a:ext cx="5315692" cy="5344271"/>
          </a:xfrm>
          <a:prstGeom prst="rect">
            <a:avLst/>
          </a:prstGeom>
          <a:ln>
            <a:solidFill>
              <a:srgbClr val="4F81BD"/>
            </a:solidFill>
          </a:ln>
        </p:spPr>
      </p:pic>
    </p:spTree>
    <p:extLst>
      <p:ext uri="{BB962C8B-B14F-4D97-AF65-F5344CB8AC3E}">
        <p14:creationId xmlns:p14="http://schemas.microsoft.com/office/powerpoint/2010/main" val="5036715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852817" y="0"/>
            <a:ext cx="6943942" cy="893141"/>
          </a:xfrm>
        </p:spPr>
        <p:txBody>
          <a:bodyPr>
            <a:noAutofit/>
          </a:bodyPr>
          <a:lstStyle/>
          <a:p>
            <a:pPr lvl="0"/>
            <a:r>
              <a:rPr lang="en-US" sz="3600" b="0" dirty="0" smtClean="0">
                <a:sym typeface="Lustria"/>
              </a:rPr>
              <a:t/>
            </a:r>
            <a:br>
              <a:rPr lang="en-US" sz="3600" b="0" dirty="0" smtClean="0">
                <a:sym typeface="Lustria"/>
              </a:rPr>
            </a:br>
            <a:r>
              <a:rPr lang="en-US" sz="3600" b="0" dirty="0" smtClean="0">
                <a:sym typeface="Lustria"/>
              </a:rPr>
              <a:t>Activate Background </a:t>
            </a:r>
            <a:r>
              <a:rPr lang="en-US" sz="3600" b="0" dirty="0">
                <a:sym typeface="Lustria"/>
              </a:rPr>
              <a:t>+</a:t>
            </a:r>
            <a:r>
              <a:rPr lang="en-US" sz="3600" b="0" dirty="0" smtClean="0">
                <a:sym typeface="Lustria"/>
              </a:rPr>
              <a:t> Vocab.</a:t>
            </a:r>
            <a:endParaRPr lang="en-US" sz="3600" b="0" dirty="0">
              <a:sym typeface="Lustria"/>
            </a:endParaRPr>
          </a:p>
        </p:txBody>
      </p:sp>
      <p:sp>
        <p:nvSpPr>
          <p:cNvPr id="2" name="Date Placeholder 1"/>
          <p:cNvSpPr>
            <a:spLocks noGrp="1"/>
          </p:cNvSpPr>
          <p:nvPr>
            <p:ph type="dt" sz="half" idx="10"/>
          </p:nvPr>
        </p:nvSpPr>
        <p:spPr>
          <a:xfrm>
            <a:off x="4846320" y="6492875"/>
            <a:ext cx="4297680" cy="365125"/>
          </a:xfrm>
        </p:spPr>
        <p:txBody>
          <a:bodyPr/>
          <a:lstStyle/>
          <a:p>
            <a:r>
              <a:rPr lang="en-US" dirty="0" smtClean="0"/>
              <a:t>Computer Literacy Resources &amp; Materials for Adult ELLs – TESOL15</a:t>
            </a: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41" y="1189834"/>
            <a:ext cx="4058216" cy="5668166"/>
          </a:xfrm>
          <a:prstGeom prst="rect">
            <a:avLst/>
          </a:prstGeom>
          <a:ln>
            <a:solidFill>
              <a:srgbClr val="4F81BD"/>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6669">
            <a:off x="3606770" y="1830493"/>
            <a:ext cx="4782217" cy="4002152"/>
          </a:xfrm>
          <a:prstGeom prst="rect">
            <a:avLst/>
          </a:prstGeom>
          <a:ln>
            <a:solidFill>
              <a:srgbClr val="4F81BD"/>
            </a:solidFill>
          </a:ln>
        </p:spPr>
      </p:pic>
    </p:spTree>
    <p:extLst>
      <p:ext uri="{BB962C8B-B14F-4D97-AF65-F5344CB8AC3E}">
        <p14:creationId xmlns:p14="http://schemas.microsoft.com/office/powerpoint/2010/main" val="39957899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1915422" y="122771"/>
            <a:ext cx="4415929" cy="893141"/>
          </a:xfrm>
        </p:spPr>
        <p:txBody>
          <a:bodyPr/>
          <a:lstStyle/>
          <a:p>
            <a:pPr lvl="0"/>
            <a:r>
              <a:rPr lang="en-US" sz="3600" b="0" dirty="0" smtClean="0">
                <a:sym typeface="Lustria"/>
              </a:rPr>
              <a:t>Guided Exploration</a:t>
            </a:r>
            <a:endParaRPr lang="en-US" sz="3600" b="0" dirty="0">
              <a:sym typeface="Lustria"/>
            </a:endParaRPr>
          </a:p>
        </p:txBody>
      </p:sp>
      <p:sp>
        <p:nvSpPr>
          <p:cNvPr id="356" name="Shape 356"/>
          <p:cNvSpPr txBox="1">
            <a:spLocks noGrp="1"/>
          </p:cNvSpPr>
          <p:nvPr>
            <p:ph idx="1"/>
          </p:nvPr>
        </p:nvSpPr>
        <p:spPr>
          <a:xfrm>
            <a:off x="6016487" y="1015912"/>
            <a:ext cx="3127513" cy="1498834"/>
          </a:xfrm>
        </p:spPr>
        <p:txBody>
          <a:bodyPr>
            <a:normAutofit/>
          </a:bodyPr>
          <a:lstStyle/>
          <a:p>
            <a:pPr lvl="0">
              <a:buClr>
                <a:srgbClr val="002060"/>
              </a:buClr>
            </a:pPr>
            <a:r>
              <a:rPr lang="en-US" sz="2400" dirty="0" smtClean="0">
                <a:solidFill>
                  <a:srgbClr val="002060"/>
                </a:solidFill>
                <a:sym typeface="Lustria"/>
              </a:rPr>
              <a:t>Peer collaboration</a:t>
            </a:r>
          </a:p>
          <a:p>
            <a:pPr lvl="0">
              <a:buClr>
                <a:srgbClr val="002060"/>
              </a:buClr>
            </a:pPr>
            <a:r>
              <a:rPr lang="en-US" sz="2400" dirty="0" smtClean="0">
                <a:solidFill>
                  <a:srgbClr val="002060"/>
                </a:solidFill>
                <a:sym typeface="Lustria"/>
              </a:rPr>
              <a:t>Predicting function</a:t>
            </a:r>
            <a:endParaRPr lang="en-US" sz="2400" dirty="0">
              <a:solidFill>
                <a:srgbClr val="002060"/>
              </a:solidFill>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68" y="1909053"/>
            <a:ext cx="5330619" cy="4075724"/>
          </a:xfrm>
          <a:prstGeom prst="rect">
            <a:avLst/>
          </a:prstGeom>
          <a:ln>
            <a:solidFill>
              <a:srgbClr val="4F81BD"/>
            </a:solidFill>
          </a:ln>
        </p:spPr>
      </p:pic>
    </p:spTree>
    <p:extLst>
      <p:ext uri="{BB962C8B-B14F-4D97-AF65-F5344CB8AC3E}">
        <p14:creationId xmlns:p14="http://schemas.microsoft.com/office/powerpoint/2010/main" val="119867089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1869123" y="0"/>
            <a:ext cx="5168283" cy="893141"/>
          </a:xfrm>
        </p:spPr>
        <p:txBody>
          <a:bodyPr/>
          <a:lstStyle/>
          <a:p>
            <a:pPr lvl="0"/>
            <a:r>
              <a:rPr lang="en-US" sz="3600" b="0" dirty="0" smtClean="0">
                <a:sym typeface="Lustria"/>
              </a:rPr>
              <a:t>Guided Exploration</a:t>
            </a:r>
            <a:endParaRPr lang="en-US" sz="3600" b="0" dirty="0">
              <a:sym typeface="Lustria"/>
            </a:endParaRPr>
          </a:p>
        </p:txBody>
      </p:sp>
      <p:sp>
        <p:nvSpPr>
          <p:cNvPr id="356" name="Shape 356"/>
          <p:cNvSpPr txBox="1">
            <a:spLocks noGrp="1"/>
          </p:cNvSpPr>
          <p:nvPr>
            <p:ph idx="1"/>
          </p:nvPr>
        </p:nvSpPr>
        <p:spPr>
          <a:xfrm>
            <a:off x="6075112" y="1115520"/>
            <a:ext cx="3127513" cy="1610436"/>
          </a:xfrm>
        </p:spPr>
        <p:txBody>
          <a:bodyPr>
            <a:normAutofit/>
          </a:bodyPr>
          <a:lstStyle/>
          <a:p>
            <a:pPr lvl="0">
              <a:buClr>
                <a:srgbClr val="002060"/>
              </a:buClr>
            </a:pPr>
            <a:r>
              <a:rPr lang="en-US" sz="2400" dirty="0" smtClean="0">
                <a:solidFill>
                  <a:srgbClr val="002060"/>
                </a:solidFill>
                <a:sym typeface="Lustria"/>
              </a:rPr>
              <a:t>Peer collaboration</a:t>
            </a:r>
          </a:p>
          <a:p>
            <a:pPr lvl="0">
              <a:buClr>
                <a:srgbClr val="002060"/>
              </a:buClr>
            </a:pPr>
            <a:r>
              <a:rPr lang="en-US" sz="2400" dirty="0" smtClean="0">
                <a:solidFill>
                  <a:srgbClr val="002060"/>
                </a:solidFill>
                <a:sym typeface="Lustria"/>
              </a:rPr>
              <a:t>Predicting function</a:t>
            </a:r>
            <a:endParaRPr lang="en-US" sz="2400" dirty="0">
              <a:solidFill>
                <a:srgbClr val="002060"/>
              </a:solidFill>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03" y="1465741"/>
            <a:ext cx="4658375" cy="4734586"/>
          </a:xfrm>
          <a:prstGeom prst="rect">
            <a:avLst/>
          </a:prstGeom>
          <a:ln>
            <a:solidFill>
              <a:srgbClr val="4F81BD"/>
            </a:solidFill>
          </a:ln>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rot="583330">
            <a:off x="3853496" y="2305601"/>
            <a:ext cx="4886960" cy="3867150"/>
          </a:xfrm>
          <a:prstGeom prst="rect">
            <a:avLst/>
          </a:prstGeom>
          <a:ln>
            <a:solidFill>
              <a:schemeClr val="accent1"/>
            </a:solidFill>
          </a:ln>
        </p:spPr>
      </p:pic>
    </p:spTree>
    <p:extLst>
      <p:ext uri="{BB962C8B-B14F-4D97-AF65-F5344CB8AC3E}">
        <p14:creationId xmlns:p14="http://schemas.microsoft.com/office/powerpoint/2010/main" val="35694218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952665" y="217869"/>
            <a:ext cx="6866617" cy="589821"/>
          </a:xfrm>
        </p:spPr>
        <p:txBody>
          <a:bodyPr/>
          <a:lstStyle/>
          <a:p>
            <a:pPr lvl="0"/>
            <a:r>
              <a:rPr lang="en-US" sz="3600" b="0" dirty="0" smtClean="0">
                <a:sym typeface="Lustria"/>
              </a:rPr>
              <a:t>Authentic Task</a:t>
            </a:r>
            <a:endParaRPr lang="en-US" sz="3600" b="0" dirty="0">
              <a:sym typeface="Lustria"/>
            </a:endParaRPr>
          </a:p>
        </p:txBody>
      </p:sp>
      <p:sp>
        <p:nvSpPr>
          <p:cNvPr id="363" name="Shape 363"/>
          <p:cNvSpPr txBox="1">
            <a:spLocks noGrp="1"/>
          </p:cNvSpPr>
          <p:nvPr>
            <p:ph idx="1"/>
          </p:nvPr>
        </p:nvSpPr>
        <p:spPr>
          <a:xfrm>
            <a:off x="5879181" y="1362429"/>
            <a:ext cx="3127513" cy="1543977"/>
          </a:xfrm>
        </p:spPr>
        <p:txBody>
          <a:bodyPr>
            <a:normAutofit/>
          </a:bodyPr>
          <a:lstStyle/>
          <a:p>
            <a:pPr lvl="0">
              <a:buClr>
                <a:srgbClr val="002060"/>
              </a:buClr>
            </a:pPr>
            <a:r>
              <a:rPr lang="en-US" sz="2400" dirty="0">
                <a:solidFill>
                  <a:srgbClr val="002060"/>
                </a:solidFill>
                <a:sym typeface="Lustria"/>
              </a:rPr>
              <a:t>S</a:t>
            </a:r>
            <a:r>
              <a:rPr lang="en-US" sz="2400" dirty="0" smtClean="0">
                <a:solidFill>
                  <a:srgbClr val="002060"/>
                </a:solidFill>
                <a:sym typeface="Lustria"/>
              </a:rPr>
              <a:t>tep-by-step instructions</a:t>
            </a:r>
          </a:p>
          <a:p>
            <a:pPr lvl="0">
              <a:buClr>
                <a:srgbClr val="002060"/>
              </a:buClr>
            </a:pPr>
            <a:r>
              <a:rPr lang="en-US" sz="2400" dirty="0" smtClean="0">
                <a:solidFill>
                  <a:srgbClr val="002060"/>
                </a:solidFill>
                <a:sym typeface="Lustria"/>
              </a:rPr>
              <a:t>Image of outcome</a:t>
            </a:r>
            <a:endParaRPr lang="en-US" sz="2400" dirty="0">
              <a:solidFill>
                <a:srgbClr val="002060"/>
              </a:solidFill>
              <a:sym typeface="Lustria"/>
            </a:endParaRPr>
          </a:p>
        </p:txBody>
      </p:sp>
      <p:pic>
        <p:nvPicPr>
          <p:cNvPr id="1026" name="Picture 2" descr="http://www.surendramohan.info/sm7/sites/default/files/packt/WhatIsGoogleDrive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01" y="2860597"/>
            <a:ext cx="3529885" cy="2522639"/>
          </a:xfrm>
          <a:prstGeom prst="rect">
            <a:avLst/>
          </a:prstGeom>
          <a:noFill/>
          <a:ln>
            <a:solidFill>
              <a:srgbClr val="4F81BD"/>
            </a:solidFill>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78" y="1443202"/>
            <a:ext cx="4677415" cy="3940034"/>
          </a:xfrm>
          <a:prstGeom prst="rect">
            <a:avLst/>
          </a:prstGeom>
          <a:ln>
            <a:solidFill>
              <a:srgbClr val="4F81BD"/>
            </a:solidFill>
          </a:ln>
        </p:spPr>
      </p:pic>
    </p:spTree>
    <p:extLst>
      <p:ext uri="{BB962C8B-B14F-4D97-AF65-F5344CB8AC3E}">
        <p14:creationId xmlns:p14="http://schemas.microsoft.com/office/powerpoint/2010/main" val="15641840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idx="1"/>
          </p:nvPr>
        </p:nvSpPr>
        <p:spPr>
          <a:xfrm>
            <a:off x="6016487" y="1639701"/>
            <a:ext cx="3127513" cy="3824667"/>
          </a:xfrm>
        </p:spPr>
        <p:txBody>
          <a:bodyPr>
            <a:normAutofit/>
          </a:bodyPr>
          <a:lstStyle/>
          <a:p>
            <a:pPr lvl="0">
              <a:buClr>
                <a:srgbClr val="002060"/>
              </a:buClr>
            </a:pPr>
            <a:r>
              <a:rPr lang="en-US" sz="2400" dirty="0" smtClean="0">
                <a:solidFill>
                  <a:schemeClr val="accent5">
                    <a:lumMod val="50000"/>
                  </a:schemeClr>
                </a:solidFill>
                <a:sym typeface="Cambria"/>
              </a:rPr>
              <a:t>Contextualization</a:t>
            </a:r>
          </a:p>
          <a:p>
            <a:pPr lvl="0">
              <a:buClr>
                <a:srgbClr val="002060"/>
              </a:buClr>
            </a:pPr>
            <a:r>
              <a:rPr lang="en-US" sz="2400" dirty="0" smtClean="0">
                <a:solidFill>
                  <a:schemeClr val="accent5">
                    <a:lumMod val="50000"/>
                  </a:schemeClr>
                </a:solidFill>
                <a:sym typeface="Cambria"/>
              </a:rPr>
              <a:t>Personalization increases motivation </a:t>
            </a:r>
          </a:p>
          <a:p>
            <a:pPr lvl="0">
              <a:buClr>
                <a:srgbClr val="002060"/>
              </a:buClr>
            </a:pPr>
            <a:r>
              <a:rPr lang="en-US" sz="2400" dirty="0" smtClean="0">
                <a:solidFill>
                  <a:schemeClr val="accent5">
                    <a:lumMod val="50000"/>
                  </a:schemeClr>
                </a:solidFill>
                <a:sym typeface="Cambria"/>
              </a:rPr>
              <a:t>Engagement</a:t>
            </a:r>
          </a:p>
          <a:p>
            <a:pPr lvl="0">
              <a:buClr>
                <a:srgbClr val="002060"/>
              </a:buClr>
            </a:pPr>
            <a:r>
              <a:rPr lang="en-US" sz="2400" dirty="0" smtClean="0">
                <a:solidFill>
                  <a:schemeClr val="accent5">
                    <a:lumMod val="50000"/>
                  </a:schemeClr>
                </a:solidFill>
                <a:sym typeface="Cambria"/>
              </a:rPr>
              <a:t>Amount learned  </a:t>
            </a:r>
          </a:p>
          <a:p>
            <a:pPr lvl="0">
              <a:buClr>
                <a:srgbClr val="002060"/>
              </a:buClr>
            </a:pPr>
            <a:r>
              <a:rPr lang="en-US" sz="2400" dirty="0" smtClean="0">
                <a:solidFill>
                  <a:schemeClr val="accent5">
                    <a:lumMod val="50000"/>
                  </a:schemeClr>
                </a:solidFill>
                <a:sym typeface="Cambria"/>
              </a:rPr>
              <a:t>Perceived competence and levels of aspiration</a:t>
            </a:r>
            <a:endParaRPr lang="en-US" sz="2400" dirty="0">
              <a:solidFill>
                <a:schemeClr val="accent5">
                  <a:lumMod val="50000"/>
                </a:schemeClr>
              </a:solidFill>
              <a:sym typeface="Cambria"/>
            </a:endParaRPr>
          </a:p>
        </p:txBody>
      </p:sp>
      <p:sp>
        <p:nvSpPr>
          <p:cNvPr id="7" name="Shape 362"/>
          <p:cNvSpPr txBox="1">
            <a:spLocks noGrp="1"/>
          </p:cNvSpPr>
          <p:nvPr>
            <p:ph type="title"/>
          </p:nvPr>
        </p:nvSpPr>
        <p:spPr>
          <a:xfrm>
            <a:off x="1952665" y="217869"/>
            <a:ext cx="6866617" cy="589821"/>
          </a:xfrm>
        </p:spPr>
        <p:txBody>
          <a:bodyPr/>
          <a:lstStyle/>
          <a:p>
            <a:pPr lvl="0"/>
            <a:r>
              <a:rPr lang="en-US" sz="3600" b="0" dirty="0" smtClean="0">
                <a:sym typeface="Lustria"/>
              </a:rPr>
              <a:t>Authentic Task</a:t>
            </a:r>
            <a:endParaRPr lang="en-US" sz="3600" b="0" dirty="0">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39" y="1916166"/>
            <a:ext cx="5568048" cy="3696216"/>
          </a:xfrm>
          <a:prstGeom prst="rect">
            <a:avLst/>
          </a:prstGeom>
          <a:ln>
            <a:solidFill>
              <a:srgbClr val="4F81BD"/>
            </a:solidFill>
          </a:ln>
        </p:spPr>
      </p:pic>
    </p:spTree>
    <p:extLst>
      <p:ext uri="{BB962C8B-B14F-4D97-AF65-F5344CB8AC3E}">
        <p14:creationId xmlns:p14="http://schemas.microsoft.com/office/powerpoint/2010/main" val="15345279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normAutofit fontScale="90000"/>
          </a:bodyPr>
          <a:lstStyle/>
          <a:p>
            <a:pPr lvl="0"/>
            <a:r>
              <a:rPr lang="en-US" smtClean="0">
                <a:sym typeface="Lustria"/>
              </a:rPr>
              <a:t>Problem Solving in Technology Rich Environments</a:t>
            </a:r>
            <a:endParaRPr lang="en-US" dirty="0">
              <a:sym typeface="Lustria"/>
            </a:endParaRPr>
          </a:p>
        </p:txBody>
      </p:sp>
      <p:sp>
        <p:nvSpPr>
          <p:cNvPr id="217" name="Shape 217"/>
          <p:cNvSpPr txBox="1">
            <a:spLocks noGrp="1"/>
          </p:cNvSpPr>
          <p:nvPr>
            <p:ph idx="1"/>
          </p:nvPr>
        </p:nvSpPr>
        <p:spPr>
          <a:xfrm>
            <a:off x="457200" y="1600201"/>
            <a:ext cx="2895599" cy="3657600"/>
          </a:xfrm>
        </p:spPr>
        <p:txBody>
          <a:bodyPr/>
          <a:lstStyle/>
          <a:p>
            <a:pPr lvl="0"/>
            <a:endParaRPr lang="en-US" dirty="0" smtClean="0">
              <a:sym typeface="Lustria"/>
            </a:endParaRPr>
          </a:p>
          <a:p>
            <a:pPr marL="0" lvl="0" indent="0">
              <a:buNone/>
            </a:pPr>
            <a:r>
              <a:rPr lang="en-US" dirty="0" smtClean="0">
                <a:sym typeface="Lustria"/>
              </a:rPr>
              <a:t>Program for International Assessment of Adult Competencies</a:t>
            </a:r>
            <a:endParaRPr lang="en-US" dirty="0">
              <a:sym typeface="Lustria"/>
            </a:endParaRPr>
          </a:p>
        </p:txBody>
      </p:sp>
      <p:pic>
        <p:nvPicPr>
          <p:cNvPr id="219" name="Shape 219"/>
          <p:cNvPicPr preferRelativeResize="0"/>
          <p:nvPr/>
        </p:nvPicPr>
        <p:blipFill rotWithShape="1">
          <a:blip r:embed="rId3">
            <a:alphaModFix/>
          </a:blip>
          <a:srcRect l="-1674" r="-4831"/>
          <a:stretch/>
        </p:blipFill>
        <p:spPr>
          <a:xfrm>
            <a:off x="3352799" y="1311466"/>
            <a:ext cx="5656456" cy="4800599"/>
          </a:xfrm>
          <a:prstGeom prst="rect">
            <a:avLst/>
          </a:prstGeom>
          <a:noFill/>
          <a:ln>
            <a:noFill/>
          </a:ln>
        </p:spPr>
      </p:pic>
      <p:sp>
        <p:nvSpPr>
          <p:cNvPr id="220" name="Shape 220"/>
          <p:cNvSpPr/>
          <p:nvPr/>
        </p:nvSpPr>
        <p:spPr>
          <a:xfrm>
            <a:off x="3955814" y="4666989"/>
            <a:ext cx="3982844" cy="213645"/>
          </a:xfrm>
          <a:prstGeom prst="roundRect">
            <a:avLst>
              <a:gd name="adj" fmla="val 16667"/>
            </a:avLst>
          </a:prstGeom>
          <a:noFill/>
          <a:ln w="31750" cap="flat">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sp>
        <p:nvSpPr>
          <p:cNvPr id="221" name="Shape 221"/>
          <p:cNvSpPr/>
          <p:nvPr/>
        </p:nvSpPr>
        <p:spPr>
          <a:xfrm>
            <a:off x="5920227" y="6446805"/>
            <a:ext cx="365185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1" u="none" strike="noStrike" cap="none" baseline="0" dirty="0">
                <a:solidFill>
                  <a:schemeClr val="dk1"/>
                </a:solidFill>
                <a:latin typeface="Lustria"/>
                <a:ea typeface="Lustria"/>
                <a:cs typeface="Lustria"/>
                <a:sym typeface="Lustria"/>
              </a:rPr>
              <a:t>OECD 2013: Skills Outlook, p. 87</a:t>
            </a:r>
          </a:p>
        </p:txBody>
      </p:sp>
      <p:sp>
        <p:nvSpPr>
          <p:cNvPr id="8" name="Shape 220"/>
          <p:cNvSpPr/>
          <p:nvPr/>
        </p:nvSpPr>
        <p:spPr>
          <a:xfrm>
            <a:off x="3955814" y="3175786"/>
            <a:ext cx="3982844" cy="213645"/>
          </a:xfrm>
          <a:prstGeom prst="roundRect">
            <a:avLst>
              <a:gd name="adj" fmla="val 16667"/>
            </a:avLst>
          </a:prstGeom>
          <a:noFill/>
          <a:ln w="31750" cap="flat">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sp>
        <p:nvSpPr>
          <p:cNvPr id="4" name="Date Placeholder 3"/>
          <p:cNvSpPr>
            <a:spLocks noGrp="1"/>
          </p:cNvSpPr>
          <p:nvPr>
            <p:ph type="dt" sz="half" idx="10"/>
          </p:nvPr>
        </p:nvSpPr>
        <p:spPr/>
        <p:txBody>
          <a:bodyPr/>
          <a:lstStyle/>
          <a:p>
            <a:r>
              <a:rPr lang="en-US" dirty="0"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Shape 386"/>
          <p:cNvSpPr txBox="1">
            <a:spLocks noGrp="1"/>
          </p:cNvSpPr>
          <p:nvPr>
            <p:ph type="title"/>
          </p:nvPr>
        </p:nvSpPr>
        <p:spPr>
          <a:xfrm>
            <a:off x="1946452" y="41197"/>
            <a:ext cx="5612750" cy="893141"/>
          </a:xfrm>
        </p:spPr>
        <p:txBody>
          <a:bodyPr/>
          <a:lstStyle/>
          <a:p>
            <a:pPr lvl="0"/>
            <a:r>
              <a:rPr lang="en-US" sz="3600" b="0" dirty="0" smtClean="0">
                <a:sym typeface="Lustria"/>
              </a:rPr>
              <a:t>Repeat &amp; Remember</a:t>
            </a:r>
            <a:endParaRPr lang="en-US" sz="3600" b="0" dirty="0">
              <a:sym typeface="Lustria"/>
            </a:endParaRPr>
          </a:p>
        </p:txBody>
      </p:sp>
      <p:sp>
        <p:nvSpPr>
          <p:cNvPr id="387" name="Shape 387"/>
          <p:cNvSpPr txBox="1">
            <a:spLocks noGrp="1"/>
          </p:cNvSpPr>
          <p:nvPr>
            <p:ph idx="1"/>
          </p:nvPr>
        </p:nvSpPr>
        <p:spPr>
          <a:xfrm>
            <a:off x="624829" y="1714569"/>
            <a:ext cx="4826847" cy="1325913"/>
          </a:xfrm>
        </p:spPr>
        <p:txBody>
          <a:bodyPr>
            <a:normAutofit/>
          </a:bodyPr>
          <a:lstStyle/>
          <a:p>
            <a:pPr lvl="0">
              <a:buClr>
                <a:srgbClr val="002060"/>
              </a:buClr>
            </a:pPr>
            <a:r>
              <a:rPr lang="en-US" sz="2400" dirty="0" smtClean="0">
                <a:solidFill>
                  <a:srgbClr val="002060"/>
                </a:solidFill>
                <a:sym typeface="Lustria"/>
              </a:rPr>
              <a:t>Circle back to original vocabulary</a:t>
            </a:r>
            <a:endParaRPr lang="en-US" sz="2400" dirty="0">
              <a:solidFill>
                <a:srgbClr val="002060"/>
              </a:solidFill>
              <a:sym typeface="Lustria"/>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10680" y="913696"/>
            <a:ext cx="3381375" cy="5749564"/>
          </a:xfrm>
          <a:prstGeom prst="rect">
            <a:avLst/>
          </a:prstGeom>
          <a:ln>
            <a:solidFill>
              <a:srgbClr val="4F81BD"/>
            </a:solid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rot="20797266">
            <a:off x="1726098" y="3571442"/>
            <a:ext cx="1114425" cy="447675"/>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rot="20783789">
            <a:off x="607933" y="3957745"/>
            <a:ext cx="4147859" cy="469527"/>
          </a:xfrm>
          <a:prstGeom prst="rect">
            <a:avLst/>
          </a:prstGeom>
        </p:spPr>
      </p:pic>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25286908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5" name="Shape 395"/>
          <p:cNvSpPr txBox="1">
            <a:spLocks noGrp="1"/>
          </p:cNvSpPr>
          <p:nvPr>
            <p:ph type="title"/>
          </p:nvPr>
        </p:nvSpPr>
        <p:spPr>
          <a:xfrm>
            <a:off x="1900910" y="0"/>
            <a:ext cx="7000021" cy="893141"/>
          </a:xfrm>
        </p:spPr>
        <p:txBody>
          <a:bodyPr/>
          <a:lstStyle/>
          <a:p>
            <a:pPr lvl="0"/>
            <a:r>
              <a:rPr lang="en-US" sz="3600" b="0" dirty="0" smtClean="0">
                <a:sym typeface="Lustria"/>
              </a:rPr>
              <a:t>Big Ideas + Real Life</a:t>
            </a:r>
            <a:endParaRPr lang="en-US" sz="3600" b="0" dirty="0">
              <a:sym typeface="Lustria"/>
            </a:endParaRPr>
          </a:p>
        </p:txBody>
      </p:sp>
      <p:sp>
        <p:nvSpPr>
          <p:cNvPr id="396" name="Shape 396"/>
          <p:cNvSpPr txBox="1">
            <a:spLocks noGrp="1"/>
          </p:cNvSpPr>
          <p:nvPr>
            <p:ph idx="1"/>
          </p:nvPr>
        </p:nvSpPr>
        <p:spPr>
          <a:xfrm>
            <a:off x="123897" y="1194093"/>
            <a:ext cx="2114335" cy="2750109"/>
          </a:xfrm>
        </p:spPr>
        <p:txBody>
          <a:bodyPr>
            <a:normAutofit fontScale="92500"/>
          </a:bodyPr>
          <a:lstStyle/>
          <a:p>
            <a:pPr lvl="0">
              <a:buClr>
                <a:srgbClr val="002060"/>
              </a:buClr>
            </a:pPr>
            <a:r>
              <a:rPr lang="en-US" sz="2400" dirty="0" smtClean="0">
                <a:solidFill>
                  <a:srgbClr val="002060"/>
                </a:solidFill>
                <a:sym typeface="Lustria"/>
              </a:rPr>
              <a:t>Circle back to the Objectives</a:t>
            </a:r>
          </a:p>
          <a:p>
            <a:pPr lvl="0">
              <a:buClr>
                <a:srgbClr val="002060"/>
              </a:buClr>
            </a:pPr>
            <a:r>
              <a:rPr lang="en-US" sz="2400" dirty="0" smtClean="0">
                <a:solidFill>
                  <a:srgbClr val="002060"/>
                </a:solidFill>
                <a:sym typeface="Lustria"/>
              </a:rPr>
              <a:t>Discuss how S plans to use this technology in his/her life.</a:t>
            </a:r>
            <a:endParaRPr lang="en-US" sz="2400" dirty="0">
              <a:solidFill>
                <a:srgbClr val="002060"/>
              </a:solidFill>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238231" y="893141"/>
            <a:ext cx="6400801" cy="5412125"/>
          </a:xfrm>
          <a:prstGeom prst="rect">
            <a:avLst/>
          </a:prstGeom>
          <a:ln>
            <a:solidFill>
              <a:schemeClr val="accent1"/>
            </a:solidFill>
          </a:ln>
        </p:spPr>
      </p:pic>
    </p:spTree>
    <p:extLst>
      <p:ext uri="{BB962C8B-B14F-4D97-AF65-F5344CB8AC3E}">
        <p14:creationId xmlns:p14="http://schemas.microsoft.com/office/powerpoint/2010/main" val="12119036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877157" y="0"/>
            <a:ext cx="5079228" cy="893141"/>
          </a:xfrm>
        </p:spPr>
        <p:txBody>
          <a:bodyPr>
            <a:noAutofit/>
          </a:bodyPr>
          <a:lstStyle/>
          <a:p>
            <a:pPr lvl="0"/>
            <a:r>
              <a:rPr lang="en-US" sz="3600" b="0" dirty="0" smtClean="0">
                <a:sym typeface="Lustria"/>
              </a:rPr>
              <a:t>Follow-Up Tasks</a:t>
            </a:r>
            <a:endParaRPr lang="en-US" sz="3600" b="0" dirty="0">
              <a:sym typeface="Lustria"/>
            </a:endParaRPr>
          </a:p>
        </p:txBody>
      </p:sp>
      <p:sp>
        <p:nvSpPr>
          <p:cNvPr id="402" name="Shape 402"/>
          <p:cNvSpPr txBox="1">
            <a:spLocks noGrp="1"/>
          </p:cNvSpPr>
          <p:nvPr>
            <p:ph idx="1"/>
          </p:nvPr>
        </p:nvSpPr>
        <p:spPr>
          <a:xfrm>
            <a:off x="5772907" y="1393643"/>
            <a:ext cx="3127513" cy="1145092"/>
          </a:xfrm>
        </p:spPr>
        <p:txBody>
          <a:bodyPr/>
          <a:lstStyle/>
          <a:p>
            <a:pPr lvl="0">
              <a:buClr>
                <a:srgbClr val="002060"/>
              </a:buClr>
            </a:pPr>
            <a:r>
              <a:rPr lang="en-US" dirty="0" smtClean="0">
                <a:solidFill>
                  <a:srgbClr val="002060"/>
                </a:solidFill>
                <a:sym typeface="Lustria"/>
              </a:rPr>
              <a:t>Tasks to do on their own</a:t>
            </a:r>
            <a:endParaRPr lang="en-US" dirty="0">
              <a:solidFill>
                <a:srgbClr val="002060"/>
              </a:solidFill>
              <a:sym typeface="Lustria"/>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rot="21352501">
            <a:off x="123224" y="1572612"/>
            <a:ext cx="5106035" cy="3609975"/>
          </a:xfrm>
          <a:prstGeom prst="rect">
            <a:avLst/>
          </a:prstGeom>
          <a:ln>
            <a:solidFill>
              <a:srgbClr val="4F81BD"/>
            </a:solid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rot="457862">
            <a:off x="3365840" y="3379856"/>
            <a:ext cx="5567333" cy="3072130"/>
          </a:xfrm>
          <a:prstGeom prst="rect">
            <a:avLst/>
          </a:prstGeom>
          <a:ln>
            <a:solidFill>
              <a:srgbClr val="4F81BD"/>
            </a:solidFill>
          </a:ln>
        </p:spPr>
      </p:pic>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37427826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1997598" y="0"/>
            <a:ext cx="6781800" cy="1143000"/>
          </a:xfrm>
        </p:spPr>
        <p:txBody>
          <a:bodyPr>
            <a:normAutofit/>
          </a:bodyPr>
          <a:lstStyle/>
          <a:p>
            <a:pPr lvl="0" algn="l"/>
            <a:r>
              <a:rPr lang="en-US" sz="3600" dirty="0" smtClean="0">
                <a:sym typeface="Lustria"/>
              </a:rPr>
              <a:t>Lesson Components</a:t>
            </a:r>
            <a:endParaRPr lang="en-US" sz="3600" dirty="0">
              <a:sym typeface="Lustria"/>
            </a:endParaRPr>
          </a:p>
        </p:txBody>
      </p:sp>
      <p:sp>
        <p:nvSpPr>
          <p:cNvPr id="430" name="Shape 430"/>
          <p:cNvSpPr txBox="1">
            <a:spLocks noGrp="1"/>
          </p:cNvSpPr>
          <p:nvPr>
            <p:ph sz="half" idx="1"/>
          </p:nvPr>
        </p:nvSpPr>
        <p:spPr>
          <a:xfrm>
            <a:off x="457200" y="1600200"/>
            <a:ext cx="5503762" cy="4525963"/>
          </a:xfrm>
        </p:spPr>
        <p:txBody>
          <a:bodyPr>
            <a:normAutofit/>
          </a:bodyPr>
          <a:lstStyle/>
          <a:p>
            <a:pPr lvl="0"/>
            <a:r>
              <a:rPr lang="en-US" dirty="0" smtClean="0">
                <a:sym typeface="Lustria"/>
              </a:rPr>
              <a:t>Student Handout</a:t>
            </a:r>
          </a:p>
          <a:p>
            <a:pPr lvl="1"/>
            <a:r>
              <a:rPr lang="en-US" dirty="0" smtClean="0">
                <a:sym typeface="Lustria"/>
              </a:rPr>
              <a:t>Objectives</a:t>
            </a:r>
          </a:p>
          <a:p>
            <a:pPr lvl="1"/>
            <a:r>
              <a:rPr lang="en-US" dirty="0" smtClean="0">
                <a:sym typeface="Lustria"/>
              </a:rPr>
              <a:t>Activate Background &amp; Vocabulary</a:t>
            </a:r>
          </a:p>
          <a:p>
            <a:pPr lvl="1"/>
            <a:r>
              <a:rPr lang="en-US" dirty="0" smtClean="0">
                <a:sym typeface="Lustria"/>
              </a:rPr>
              <a:t>Guided Exploration</a:t>
            </a:r>
          </a:p>
          <a:p>
            <a:pPr lvl="1"/>
            <a:r>
              <a:rPr lang="en-US" dirty="0" smtClean="0">
                <a:sym typeface="Lustria"/>
              </a:rPr>
              <a:t>Authentic </a:t>
            </a:r>
            <a:r>
              <a:rPr lang="en-US" dirty="0">
                <a:sym typeface="Lustria"/>
              </a:rPr>
              <a:t>T</a:t>
            </a:r>
            <a:r>
              <a:rPr lang="en-US" dirty="0" smtClean="0">
                <a:sym typeface="Lustria"/>
              </a:rPr>
              <a:t>asks</a:t>
            </a:r>
          </a:p>
          <a:p>
            <a:pPr lvl="1"/>
            <a:r>
              <a:rPr lang="en-US" dirty="0" smtClean="0">
                <a:sym typeface="Lustria"/>
              </a:rPr>
              <a:t>Assessment</a:t>
            </a:r>
          </a:p>
          <a:p>
            <a:pPr lvl="2"/>
            <a:r>
              <a:rPr lang="en-US" dirty="0" smtClean="0">
                <a:sym typeface="Lustria"/>
              </a:rPr>
              <a:t>Repeat &amp; Remember</a:t>
            </a:r>
          </a:p>
          <a:p>
            <a:pPr lvl="2"/>
            <a:r>
              <a:rPr lang="en-US" dirty="0" smtClean="0">
                <a:sym typeface="Lustria"/>
              </a:rPr>
              <a:t>Connections to real life</a:t>
            </a:r>
          </a:p>
          <a:p>
            <a:pPr lvl="2"/>
            <a:r>
              <a:rPr lang="en-US" dirty="0">
                <a:sym typeface="Lustria"/>
              </a:rPr>
              <a:t>Follow-up</a:t>
            </a:r>
          </a:p>
          <a:p>
            <a:pPr marL="914400" lvl="2" indent="0">
              <a:buNone/>
            </a:pPr>
            <a:endParaRPr lang="en-US" dirty="0">
              <a:sym typeface="Lustria"/>
            </a:endParaRPr>
          </a:p>
        </p:txBody>
      </p:sp>
      <p:sp>
        <p:nvSpPr>
          <p:cNvPr id="432" name="Shape 432"/>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Lustria"/>
                <a:ea typeface="Lustria"/>
                <a:cs typeface="Lustria"/>
                <a:sym typeface="Lustria"/>
              </a:rPr>
              <a:t> </a:t>
            </a:r>
          </a:p>
        </p:txBody>
      </p:sp>
      <p:sp>
        <p:nvSpPr>
          <p:cNvPr id="433" name="Shape 433"/>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Lustria"/>
                <a:ea typeface="Lustria"/>
                <a:cs typeface="Lustria"/>
                <a:sym typeface="Lustria"/>
              </a:rPr>
              <a:t> </a:t>
            </a: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812402" y="0"/>
            <a:ext cx="6781800" cy="1143000"/>
          </a:xfrm>
        </p:spPr>
        <p:txBody>
          <a:bodyPr>
            <a:normAutofit/>
          </a:bodyPr>
          <a:lstStyle/>
          <a:p>
            <a:pPr lvl="0" algn="l"/>
            <a:r>
              <a:rPr lang="en-US" sz="3600" dirty="0" smtClean="0">
                <a:sym typeface="Lustria"/>
              </a:rPr>
              <a:t>Lesson Accessories</a:t>
            </a:r>
            <a:endParaRPr lang="en-US" sz="3600" dirty="0">
              <a:sym typeface="Lustria"/>
            </a:endParaRPr>
          </a:p>
        </p:txBody>
      </p:sp>
      <p:sp>
        <p:nvSpPr>
          <p:cNvPr id="439" name="Shape 439"/>
          <p:cNvSpPr txBox="1">
            <a:spLocks noGrp="1"/>
          </p:cNvSpPr>
          <p:nvPr>
            <p:ph idx="1"/>
          </p:nvPr>
        </p:nvSpPr>
        <p:spPr>
          <a:xfrm>
            <a:off x="457200" y="1600200"/>
            <a:ext cx="8229600" cy="4603829"/>
          </a:xfrm>
        </p:spPr>
        <p:txBody>
          <a:bodyPr>
            <a:normAutofit lnSpcReduction="10000"/>
          </a:bodyPr>
          <a:lstStyle/>
          <a:p>
            <a:pPr lvl="0"/>
            <a:r>
              <a:rPr lang="en-US" sz="2800" dirty="0" smtClean="0">
                <a:sym typeface="Lustria"/>
              </a:rPr>
              <a:t>Screencasts (screencast-o-</a:t>
            </a:r>
            <a:r>
              <a:rPr lang="en-US" sz="2800" dirty="0" err="1" smtClean="0">
                <a:sym typeface="Lustria"/>
              </a:rPr>
              <a:t>matic</a:t>
            </a:r>
            <a:r>
              <a:rPr lang="en-US" sz="2800" dirty="0" smtClean="0">
                <a:sym typeface="Lustria"/>
              </a:rPr>
              <a:t>)</a:t>
            </a:r>
          </a:p>
          <a:p>
            <a:pPr lvl="0"/>
            <a:r>
              <a:rPr lang="en-US" sz="2800" dirty="0" smtClean="0">
                <a:sym typeface="Lustria"/>
              </a:rPr>
              <a:t>Online quizzes</a:t>
            </a:r>
          </a:p>
          <a:p>
            <a:pPr lvl="1"/>
            <a:r>
              <a:rPr lang="en-US" sz="2400" dirty="0" err="1" smtClean="0">
                <a:sym typeface="Lustria"/>
              </a:rPr>
              <a:t>Quizlet</a:t>
            </a:r>
            <a:endParaRPr lang="en-US" sz="2400" dirty="0" smtClean="0">
              <a:sym typeface="Lustria"/>
            </a:endParaRPr>
          </a:p>
          <a:p>
            <a:pPr lvl="1"/>
            <a:r>
              <a:rPr lang="en-US" sz="2400" dirty="0" smtClean="0">
                <a:sym typeface="Lustria"/>
              </a:rPr>
              <a:t> </a:t>
            </a:r>
            <a:r>
              <a:rPr lang="en-US" sz="2400" dirty="0" err="1" smtClean="0">
                <a:sym typeface="Lustria"/>
              </a:rPr>
              <a:t>Quia</a:t>
            </a:r>
            <a:endParaRPr lang="en-US" sz="2400" dirty="0" smtClean="0">
              <a:sym typeface="Lustria"/>
            </a:endParaRPr>
          </a:p>
          <a:p>
            <a:pPr lvl="1"/>
            <a:r>
              <a:rPr lang="en-US" sz="2400" dirty="0" smtClean="0">
                <a:sym typeface="Lustria"/>
              </a:rPr>
              <a:t>Spelling City</a:t>
            </a:r>
          </a:p>
          <a:p>
            <a:pPr lvl="0"/>
            <a:r>
              <a:rPr lang="en-US" sz="2800" dirty="0" smtClean="0">
                <a:sym typeface="Lustria"/>
              </a:rPr>
              <a:t>Connections to existing resources </a:t>
            </a:r>
          </a:p>
          <a:p>
            <a:pPr lvl="1"/>
            <a:r>
              <a:rPr lang="en-US" sz="2400" dirty="0" smtClean="0">
                <a:sym typeface="Lustria"/>
              </a:rPr>
              <a:t>GCF Learn Free (gcflearnfree.org)</a:t>
            </a:r>
          </a:p>
          <a:p>
            <a:pPr lvl="1"/>
            <a:r>
              <a:rPr lang="en-US" sz="2400" dirty="0" smtClean="0">
                <a:sym typeface="Lustria"/>
              </a:rPr>
              <a:t>Digital Learn (digitallearn.org)</a:t>
            </a:r>
          </a:p>
          <a:p>
            <a:pPr lvl="0"/>
            <a:r>
              <a:rPr lang="en-US" sz="2800" dirty="0" smtClean="0">
                <a:sym typeface="Lustria"/>
              </a:rPr>
              <a:t>Resources on our website</a:t>
            </a:r>
          </a:p>
          <a:p>
            <a:pPr lvl="0"/>
            <a:r>
              <a:rPr lang="en-US" sz="2800" dirty="0" smtClean="0">
                <a:sym typeface="Lustria"/>
                <a:hlinkClick r:id="rId3"/>
              </a:rPr>
              <a:t>www.teamcomplit.weebly.com</a:t>
            </a:r>
            <a:r>
              <a:rPr lang="en-US" sz="2800" dirty="0" smtClean="0">
                <a:sym typeface="Lustria"/>
              </a:rPr>
              <a:t> </a:t>
            </a:r>
          </a:p>
          <a:p>
            <a:pPr lvl="1"/>
            <a:endParaRPr lang="en-US" sz="2400" dirty="0">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ctrTitle"/>
          </p:nvPr>
        </p:nvSpPr>
        <p:spPr/>
        <p:txBody>
          <a:bodyPr/>
          <a:lstStyle/>
          <a:p>
            <a:pPr lvl="0"/>
            <a:r>
              <a:rPr lang="en-US" smtClean="0">
                <a:sym typeface="Lustria"/>
              </a:rPr>
              <a:t>Create Your Lesson</a:t>
            </a:r>
            <a:endParaRPr lang="en-US" dirty="0">
              <a:sym typeface="Lustria"/>
            </a:endParaRPr>
          </a:p>
        </p:txBody>
      </p:sp>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1905000" y="16454"/>
            <a:ext cx="6781800" cy="1002118"/>
          </a:xfrm>
        </p:spPr>
        <p:txBody>
          <a:bodyPr>
            <a:normAutofit fontScale="90000"/>
          </a:bodyPr>
          <a:lstStyle/>
          <a:p>
            <a:pPr lvl="0"/>
            <a:r>
              <a:rPr lang="en-US" dirty="0" smtClean="0">
                <a:sym typeface="Lustria"/>
              </a:rPr>
              <a:t>What Lessons Do Your </a:t>
            </a:r>
            <a:r>
              <a:rPr lang="en-US" dirty="0" err="1" smtClean="0">
                <a:sym typeface="Lustria"/>
              </a:rPr>
              <a:t>Ss</a:t>
            </a:r>
            <a:r>
              <a:rPr lang="en-US" dirty="0" smtClean="0">
                <a:sym typeface="Lustria"/>
              </a:rPr>
              <a:t> Need?</a:t>
            </a:r>
            <a:endParaRPr lang="en-US" dirty="0">
              <a:sym typeface="Lustria"/>
            </a:endParaRPr>
          </a:p>
        </p:txBody>
      </p:sp>
      <p:sp>
        <p:nvSpPr>
          <p:cNvPr id="417" name="Shape 417"/>
          <p:cNvSpPr txBox="1">
            <a:spLocks noGrp="1"/>
          </p:cNvSpPr>
          <p:nvPr>
            <p:ph idx="1"/>
          </p:nvPr>
        </p:nvSpPr>
        <p:spPr>
          <a:xfrm>
            <a:off x="457200" y="1137213"/>
            <a:ext cx="8229600" cy="3657600"/>
          </a:xfrm>
        </p:spPr>
        <p:txBody>
          <a:bodyPr>
            <a:normAutofit/>
          </a:bodyPr>
          <a:lstStyle/>
          <a:p>
            <a:pPr marL="0" lvl="0" indent="0" algn="ctr">
              <a:buNone/>
            </a:pPr>
            <a:r>
              <a:rPr lang="en-US" sz="2800" dirty="0" smtClean="0">
                <a:sym typeface="Lustria"/>
              </a:rPr>
              <a:t>Create an outline for your lesson including:</a:t>
            </a:r>
          </a:p>
          <a:p>
            <a:pPr marL="0" lvl="0" indent="0" algn="ctr">
              <a:buNone/>
            </a:pPr>
            <a:endParaRPr lang="en-US" sz="2800" dirty="0" smtClean="0">
              <a:sym typeface="Lustria"/>
            </a:endParaRPr>
          </a:p>
          <a:p>
            <a:pPr marL="0" lvl="0" indent="0" algn="ctr">
              <a:buNone/>
            </a:pPr>
            <a:endParaRPr lang="en-US" sz="2800" dirty="0">
              <a:sym typeface="Lustria"/>
            </a:endParaRPr>
          </a:p>
        </p:txBody>
      </p:sp>
      <p:graphicFrame>
        <p:nvGraphicFramePr>
          <p:cNvPr id="418" name="Shape 418"/>
          <p:cNvGraphicFramePr/>
          <p:nvPr>
            <p:extLst>
              <p:ext uri="{D42A27DB-BD31-4B8C-83A1-F6EECF244321}">
                <p14:modId xmlns:p14="http://schemas.microsoft.com/office/powerpoint/2010/main" val="810557939"/>
              </p:ext>
            </p:extLst>
          </p:nvPr>
        </p:nvGraphicFramePr>
        <p:xfrm>
          <a:off x="304800" y="1874186"/>
          <a:ext cx="8534400" cy="4467947"/>
        </p:xfrm>
        <a:graphic>
          <a:graphicData uri="http://schemas.openxmlformats.org/drawingml/2006/table">
            <a:tbl>
              <a:tblPr firstRow="1" bandRow="1">
                <a:noFill/>
                <a:tableStyleId>{E6DA3BEE-E55F-42D4-863E-75FD97583F83}</a:tableStyleId>
              </a:tblPr>
              <a:tblGrid>
                <a:gridCol w="2669894"/>
                <a:gridCol w="5864506"/>
              </a:tblGrid>
              <a:tr h="719668">
                <a:tc>
                  <a:txBody>
                    <a:bodyPr/>
                    <a:lstStyle/>
                    <a:p>
                      <a:pPr marL="0" marR="0" lvl="0" indent="0" algn="l" rtl="0">
                        <a:spcBef>
                          <a:spcPts val="0"/>
                        </a:spcBef>
                        <a:buSzPct val="25000"/>
                        <a:buNone/>
                      </a:pPr>
                      <a:r>
                        <a:rPr lang="en-US" sz="1800" b="0" u="none" strike="noStrike" cap="none" baseline="0" dirty="0"/>
                        <a:t>Objectives</a:t>
                      </a:r>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b="0" u="none" strike="noStrike" cap="none" baseline="0" dirty="0"/>
                        <a:t>What do you want your students to be able to do independently after the lesson?</a:t>
                      </a:r>
                    </a:p>
                  </a:txBody>
                  <a:tcPr marL="91450" marR="91450" marT="45725" marB="45725"/>
                </a:tc>
              </a:tr>
              <a:tr h="719668">
                <a:tc>
                  <a:txBody>
                    <a:bodyPr/>
                    <a:lstStyle/>
                    <a:p>
                      <a:pPr marL="0" marR="0" lvl="0" indent="0" algn="l" rtl="0">
                        <a:spcBef>
                          <a:spcPts val="0"/>
                        </a:spcBef>
                        <a:buSzPct val="25000"/>
                        <a:buNone/>
                      </a:pPr>
                      <a:r>
                        <a:rPr lang="en-US" sz="1800" u="none" strike="noStrike" cap="none" baseline="0" dirty="0" smtClean="0"/>
                        <a:t>Activate Background Knowledge</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a:t>What do your students already know?  </a:t>
                      </a:r>
                    </a:p>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a:t>How can you elicit that thinking?</a:t>
                      </a:r>
                    </a:p>
                  </a:txBody>
                  <a:tcPr marL="91450" marR="91450" marT="45725" marB="45725"/>
                </a:tc>
              </a:tr>
              <a:tr h="416948">
                <a:tc>
                  <a:txBody>
                    <a:bodyPr/>
                    <a:lstStyle/>
                    <a:p>
                      <a:pPr marL="0" marR="0" lvl="0" indent="0" algn="l" rtl="0">
                        <a:spcBef>
                          <a:spcPts val="0"/>
                        </a:spcBef>
                        <a:buSzPct val="25000"/>
                        <a:buNone/>
                      </a:pPr>
                      <a:r>
                        <a:rPr lang="en-US" sz="1800" u="none" strike="noStrike" cap="none" baseline="0"/>
                        <a:t>Vocabulary</a:t>
                      </a:r>
                    </a:p>
                  </a:txBody>
                  <a:tcPr marL="91450" marR="91450" marT="45725" marB="45725"/>
                </a:tc>
                <a:tc>
                  <a:txBody>
                    <a:bodyPr/>
                    <a:lstStyle/>
                    <a:p>
                      <a:pPr marL="0" marR="0" lvl="0" indent="0" algn="l" rtl="0">
                        <a:spcBef>
                          <a:spcPts val="0"/>
                        </a:spcBef>
                        <a:buSzPct val="25000"/>
                        <a:buNone/>
                      </a:pPr>
                      <a:r>
                        <a:rPr lang="en-US" sz="1800" u="none" strike="noStrike" cap="none" baseline="0" dirty="0"/>
                        <a:t>What words do they need to know?</a:t>
                      </a:r>
                    </a:p>
                  </a:txBody>
                  <a:tcPr marL="91450" marR="91450" marT="45725" marB="45725"/>
                </a:tc>
              </a:tr>
              <a:tr h="416948">
                <a:tc>
                  <a:txBody>
                    <a:bodyPr/>
                    <a:lstStyle/>
                    <a:p>
                      <a:pPr marL="0" marR="0" lvl="0" indent="0" algn="l" rtl="0">
                        <a:spcBef>
                          <a:spcPts val="0"/>
                        </a:spcBef>
                        <a:buSzPct val="25000"/>
                        <a:buNone/>
                      </a:pPr>
                      <a:r>
                        <a:rPr lang="en-US" sz="1800" u="none" strike="noStrike" cap="none" baseline="0" dirty="0" smtClean="0"/>
                        <a:t>Guided Exploration</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a:t>What do you want them to try on their own first?</a:t>
                      </a:r>
                    </a:p>
                  </a:txBody>
                  <a:tcPr marL="91450" marR="91450" marT="45725" marB="45725"/>
                </a:tc>
              </a:tr>
              <a:tr h="617735">
                <a:tc>
                  <a:txBody>
                    <a:bodyPr/>
                    <a:lstStyle/>
                    <a:p>
                      <a:pPr marL="0" marR="0" lvl="0" indent="0" algn="l" rtl="0">
                        <a:spcBef>
                          <a:spcPts val="0"/>
                        </a:spcBef>
                        <a:buSzPct val="25000"/>
                        <a:buNone/>
                      </a:pPr>
                      <a:r>
                        <a:rPr lang="en-US" sz="1800" u="none" strike="noStrike" cap="none" baseline="0" dirty="0" smtClean="0"/>
                        <a:t>Authentic Tasks</a:t>
                      </a:r>
                      <a:endParaRPr lang="en-US" sz="1800" u="none" strike="noStrike" cap="none" baseline="0" dirty="0"/>
                    </a:p>
                  </a:txBody>
                  <a:tcPr marL="91450" marR="91450" marT="45725" marB="45725"/>
                </a:tc>
                <a:tc>
                  <a:txBody>
                    <a:bodyPr/>
                    <a:lstStyle/>
                    <a:p>
                      <a:pPr marL="0" marR="0" lvl="1" indent="0" algn="l" rtl="0">
                        <a:lnSpc>
                          <a:spcPct val="100000"/>
                        </a:lnSpc>
                        <a:spcBef>
                          <a:spcPts val="0"/>
                        </a:spcBef>
                        <a:spcAft>
                          <a:spcPts val="0"/>
                        </a:spcAft>
                        <a:buClr>
                          <a:schemeClr val="dk1"/>
                        </a:buClr>
                        <a:buSzPct val="25000"/>
                        <a:buFont typeface="Lustria"/>
                        <a:buNone/>
                      </a:pPr>
                      <a:r>
                        <a:rPr lang="en-US" sz="1800" u="none" strike="noStrike" cap="none" baseline="0" dirty="0" smtClean="0"/>
                        <a:t>What steps are important to highlight? And what real-life project will they do?</a:t>
                      </a:r>
                      <a:endParaRPr lang="en-US" sz="1800" u="none" strike="noStrike" cap="none" baseline="0" dirty="0"/>
                    </a:p>
                  </a:txBody>
                  <a:tcPr marL="91450" marR="91450" marT="45725" marB="45725"/>
                </a:tc>
              </a:tr>
              <a:tr h="719668">
                <a:tc>
                  <a:txBody>
                    <a:bodyPr/>
                    <a:lstStyle/>
                    <a:p>
                      <a:pPr marL="0" marR="0" lvl="0" indent="0" algn="l" rtl="0">
                        <a:spcBef>
                          <a:spcPts val="0"/>
                        </a:spcBef>
                        <a:buSzPct val="25000"/>
                        <a:buFont typeface="Courier New" panose="02070309020205020404" pitchFamily="49" charset="0"/>
                        <a:buNone/>
                      </a:pPr>
                      <a:r>
                        <a:rPr lang="en-US" sz="1800" u="none" strike="noStrike" cap="none" baseline="0" dirty="0" smtClean="0"/>
                        <a:t>Repeat &amp; Remember</a:t>
                      </a:r>
                    </a:p>
                  </a:txBody>
                  <a:tcPr marL="91450" marR="91450" marT="45725" marB="45725"/>
                </a:tc>
                <a:tc>
                  <a:txBody>
                    <a:bodyPr/>
                    <a:lstStyle/>
                    <a:p>
                      <a:pPr marL="0" marR="0" lvl="0" indent="0" algn="l" rtl="0">
                        <a:spcBef>
                          <a:spcPts val="0"/>
                        </a:spcBef>
                        <a:buSzPct val="25000"/>
                        <a:buNone/>
                      </a:pPr>
                      <a:r>
                        <a:rPr lang="en-US" sz="1800" u="none" strike="noStrike" cap="none" baseline="0" dirty="0" smtClean="0"/>
                        <a:t>What vocabulary/concepts will they review? </a:t>
                      </a:r>
                    </a:p>
                    <a:p>
                      <a:pPr marL="0" marR="0" lvl="0" indent="0" algn="l" rtl="0">
                        <a:spcBef>
                          <a:spcPts val="0"/>
                        </a:spcBef>
                        <a:buSzPct val="25000"/>
                        <a:buNone/>
                      </a:pPr>
                      <a:r>
                        <a:rPr lang="en-US" sz="1800" u="none" strike="noStrike" cap="none" baseline="0" dirty="0" smtClean="0"/>
                        <a:t>Discuss how they will use in their real life.</a:t>
                      </a:r>
                    </a:p>
                  </a:txBody>
                  <a:tcPr marL="91450" marR="91450" marT="45725" marB="45725"/>
                </a:tc>
              </a:tr>
              <a:tr h="834957">
                <a:tc>
                  <a:txBody>
                    <a:bodyPr/>
                    <a:lstStyle/>
                    <a:p>
                      <a:pPr marL="0" marR="0" lvl="0" indent="0" algn="l" rtl="0">
                        <a:spcBef>
                          <a:spcPts val="0"/>
                        </a:spcBef>
                        <a:buSzPct val="25000"/>
                        <a:buFont typeface="Courier New" panose="02070309020205020404" pitchFamily="49" charset="0"/>
                        <a:buNone/>
                      </a:pPr>
                      <a:r>
                        <a:rPr lang="en-US" sz="1600" u="none" strike="noStrike" cap="none" baseline="0" dirty="0" smtClean="0"/>
                        <a:t>Follow-Up Tasks</a:t>
                      </a:r>
                      <a:endParaRPr lang="en-US" sz="1600" u="none" strike="noStrike" cap="none" baseline="0" dirty="0"/>
                    </a:p>
                  </a:txBody>
                  <a:tcPr marL="91450" marR="91450" marT="45725" marB="45725"/>
                </a:tc>
                <a:tc>
                  <a:txBody>
                    <a:bodyPr/>
                    <a:lstStyle/>
                    <a:p>
                      <a:pPr marL="0" marR="0" lvl="0" indent="0" algn="l" rtl="0">
                        <a:spcBef>
                          <a:spcPts val="0"/>
                        </a:spcBef>
                        <a:buSzPct val="25000"/>
                        <a:buNone/>
                      </a:pPr>
                      <a:r>
                        <a:rPr lang="en-US" sz="1800" u="none" strike="noStrike" cap="none" baseline="0" dirty="0" smtClean="0"/>
                        <a:t>What follow-up will you do?  </a:t>
                      </a:r>
                    </a:p>
                    <a:p>
                      <a:pPr marL="0" marR="0" lvl="0" indent="0" algn="l" rtl="0">
                        <a:spcBef>
                          <a:spcPts val="0"/>
                        </a:spcBef>
                        <a:buSzPct val="25000"/>
                        <a:buNone/>
                      </a:pPr>
                      <a:r>
                        <a:rPr lang="en-US" sz="1800" u="none" strike="noStrike" cap="none" baseline="0" dirty="0" smtClean="0"/>
                        <a:t>What task can they do to practice and reinforce learning?</a:t>
                      </a:r>
                    </a:p>
                  </a:txBody>
                  <a:tcPr marL="91450" marR="91450" marT="45725" marB="45725"/>
                </a:tc>
              </a:tr>
            </a:tbl>
          </a:graphicData>
        </a:graphic>
      </p:graphicFrame>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p:txBody>
          <a:bodyPr/>
          <a:lstStyle/>
          <a:p>
            <a:pPr lvl="0"/>
            <a:r>
              <a:rPr lang="en-US" dirty="0" smtClean="0">
                <a:sym typeface="Lustria"/>
              </a:rPr>
              <a:t>Use </a:t>
            </a:r>
            <a:r>
              <a:rPr lang="en-US" dirty="0" err="1" smtClean="0">
                <a:sym typeface="Lustria"/>
              </a:rPr>
              <a:t>Padlet</a:t>
            </a:r>
            <a:r>
              <a:rPr lang="en-US" dirty="0" smtClean="0">
                <a:sym typeface="Lustria"/>
              </a:rPr>
              <a:t> to Reflect</a:t>
            </a:r>
            <a:endParaRPr lang="en-US" dirty="0">
              <a:sym typeface="Lustria"/>
            </a:endParaRPr>
          </a:p>
        </p:txBody>
      </p:sp>
      <p:sp>
        <p:nvSpPr>
          <p:cNvPr id="234" name="Shape 234"/>
          <p:cNvSpPr txBox="1">
            <a:spLocks noGrp="1"/>
          </p:cNvSpPr>
          <p:nvPr>
            <p:ph idx="1"/>
          </p:nvPr>
        </p:nvSpPr>
        <p:spPr/>
        <p:txBody>
          <a:bodyPr>
            <a:normAutofit lnSpcReduction="10000"/>
          </a:bodyPr>
          <a:lstStyle/>
          <a:p>
            <a:pPr marL="0" lvl="0" indent="0" algn="ctr">
              <a:buNone/>
            </a:pPr>
            <a:r>
              <a:rPr lang="en-US" b="1" dirty="0" smtClean="0">
                <a:solidFill>
                  <a:srgbClr val="FF0000"/>
                </a:solidFill>
                <a:sym typeface="Lustria"/>
              </a:rPr>
              <a:t>Padlet.com/</a:t>
            </a:r>
            <a:r>
              <a:rPr lang="en-US" b="1" dirty="0" err="1" smtClean="0">
                <a:solidFill>
                  <a:srgbClr val="FF0000"/>
                </a:solidFill>
                <a:sym typeface="Lustria"/>
              </a:rPr>
              <a:t>teacherlindseyc</a:t>
            </a:r>
            <a:r>
              <a:rPr lang="en-US" b="1" dirty="0" smtClean="0">
                <a:solidFill>
                  <a:srgbClr val="FF0000"/>
                </a:solidFill>
                <a:sym typeface="Lustria"/>
              </a:rPr>
              <a:t>/</a:t>
            </a:r>
            <a:r>
              <a:rPr lang="en-US" b="1" dirty="0" err="1" smtClean="0">
                <a:solidFill>
                  <a:srgbClr val="FF0000"/>
                </a:solidFill>
                <a:sym typeface="Lustria"/>
              </a:rPr>
              <a:t>diglit</a:t>
            </a:r>
            <a:endParaRPr lang="en-US" b="1" dirty="0" smtClean="0">
              <a:solidFill>
                <a:srgbClr val="FF0000"/>
              </a:solidFill>
              <a:sym typeface="Lustria"/>
            </a:endParaRPr>
          </a:p>
          <a:p>
            <a:pPr marL="0" lvl="0" indent="0">
              <a:buNone/>
            </a:pPr>
            <a:endParaRPr lang="en-US" dirty="0" smtClean="0">
              <a:sym typeface="Lustria"/>
            </a:endParaRPr>
          </a:p>
          <a:p>
            <a:pPr lvl="0"/>
            <a:r>
              <a:rPr lang="en-US" dirty="0" smtClean="0">
                <a:sym typeface="Lustria"/>
              </a:rPr>
              <a:t>What Digital Literacy topic did you choose to do and why?</a:t>
            </a:r>
          </a:p>
          <a:p>
            <a:pPr lvl="0"/>
            <a:endParaRPr lang="en-US" dirty="0" smtClean="0">
              <a:sym typeface="Lustria"/>
            </a:endParaRPr>
          </a:p>
          <a:p>
            <a:pPr lvl="0"/>
            <a:r>
              <a:rPr lang="en-US" dirty="0" smtClean="0">
                <a:sym typeface="Lustria"/>
              </a:rPr>
              <a:t>What was interesting to you about using this lesson flow with your topic?  </a:t>
            </a:r>
          </a:p>
        </p:txBody>
      </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extLst>
      <p:ext uri="{BB962C8B-B14F-4D97-AF65-F5344CB8AC3E}">
        <p14:creationId xmlns:p14="http://schemas.microsoft.com/office/powerpoint/2010/main" val="16699376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fade">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Effect transition="in" filter="fade">
                                      <p:cBhvr>
                                        <p:cTn id="12" dur="500"/>
                                        <p:tgtEl>
                                          <p:spTgt spid="2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xEl>
                                              <p:pRg st="4" end="4"/>
                                            </p:txEl>
                                          </p:spTgt>
                                        </p:tgtEl>
                                        <p:attrNameLst>
                                          <p:attrName>style.visibility</p:attrName>
                                        </p:attrNameLst>
                                      </p:cBhvr>
                                      <p:to>
                                        <p:strVal val="visible"/>
                                      </p:to>
                                    </p:set>
                                    <p:animEffect transition="in" filter="fade">
                                      <p:cBhvr>
                                        <p:cTn id="17" dur="500"/>
                                        <p:tgtEl>
                                          <p:spTgt spid="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title"/>
          </p:nvPr>
        </p:nvSpPr>
        <p:spPr/>
        <p:txBody>
          <a:bodyPr/>
          <a:lstStyle/>
          <a:p>
            <a:pPr lvl="0"/>
            <a:r>
              <a:rPr lang="en-US" smtClean="0">
                <a:sym typeface="Lustria"/>
              </a:rPr>
              <a:t>References</a:t>
            </a:r>
            <a:endParaRPr lang="en-US" dirty="0">
              <a:sym typeface="Lustria"/>
            </a:endParaRPr>
          </a:p>
        </p:txBody>
      </p:sp>
      <p:sp>
        <p:nvSpPr>
          <p:cNvPr id="949" name="Shape 949"/>
          <p:cNvSpPr txBox="1">
            <a:spLocks noGrp="1"/>
          </p:cNvSpPr>
          <p:nvPr>
            <p:ph idx="1"/>
          </p:nvPr>
        </p:nvSpPr>
        <p:spPr>
          <a:xfrm>
            <a:off x="457200" y="1600200"/>
            <a:ext cx="8229600" cy="4152417"/>
          </a:xfrm>
        </p:spPr>
        <p:txBody>
          <a:bodyPr>
            <a:normAutofit fontScale="55000" lnSpcReduction="20000"/>
          </a:bodyPr>
          <a:lstStyle/>
          <a:p>
            <a:pPr marL="463550" lvl="0" indent="-463550">
              <a:buNone/>
            </a:pPr>
            <a:r>
              <a:rPr lang="en-US" dirty="0" smtClean="0">
                <a:sym typeface="Lustria"/>
              </a:rPr>
              <a:t>Cordova &amp; </a:t>
            </a:r>
            <a:r>
              <a:rPr lang="en-US" dirty="0" err="1" smtClean="0">
                <a:sym typeface="Lustria"/>
              </a:rPr>
              <a:t>Lepper</a:t>
            </a:r>
            <a:r>
              <a:rPr lang="en-US" dirty="0" smtClean="0">
                <a:sym typeface="Lustria"/>
              </a:rPr>
              <a:t>, 1996. Intrinsic motivation and the process of learning: Beneficial effects of contextualization, personalization, and choice. Journal of Educational Psychology, </a:t>
            </a:r>
            <a:r>
              <a:rPr lang="en-US" dirty="0" err="1" smtClean="0">
                <a:sym typeface="Lustria"/>
              </a:rPr>
              <a:t>Vol</a:t>
            </a:r>
            <a:r>
              <a:rPr lang="en-US" dirty="0" smtClean="0">
                <a:sym typeface="Lustria"/>
              </a:rPr>
              <a:t> 88(4), Dec 1996, 715-730.</a:t>
            </a:r>
          </a:p>
          <a:p>
            <a:pPr marL="463550" lvl="0" indent="-463550">
              <a:buNone/>
            </a:pPr>
            <a:endParaRPr lang="en-US" dirty="0" smtClean="0">
              <a:sym typeface="Lustria"/>
            </a:endParaRPr>
          </a:p>
          <a:p>
            <a:pPr marL="463550" lvl="0" indent="-463550">
              <a:buNone/>
            </a:pPr>
            <a:r>
              <a:rPr lang="en-US" dirty="0" err="1" smtClean="0">
                <a:sym typeface="Lustria"/>
              </a:rPr>
              <a:t>Echevaria</a:t>
            </a:r>
            <a:r>
              <a:rPr lang="en-US" dirty="0" smtClean="0">
                <a:sym typeface="Lustria"/>
              </a:rPr>
              <a:t> &amp; Graves (2007).  Sheltered content instruction: Teaching English language learners with diverse abilities.  3rd Ed. Boston: Allyn &amp; Bacon.</a:t>
            </a:r>
          </a:p>
          <a:p>
            <a:pPr marL="463550" lvl="0" indent="-463550">
              <a:buNone/>
            </a:pPr>
            <a:endParaRPr lang="en-US" dirty="0" smtClean="0">
              <a:sym typeface="Lustria"/>
            </a:endParaRPr>
          </a:p>
          <a:p>
            <a:pPr marL="463550" lvl="0" indent="-463550">
              <a:buNone/>
            </a:pPr>
            <a:r>
              <a:rPr lang="en-US" dirty="0" smtClean="0">
                <a:sym typeface="Lustria"/>
              </a:rPr>
              <a:t>Goodman, M., Finnegan, R., </a:t>
            </a:r>
            <a:r>
              <a:rPr lang="en-US" dirty="0" err="1" smtClean="0">
                <a:sym typeface="Lustria"/>
              </a:rPr>
              <a:t>Mohadjer</a:t>
            </a:r>
            <a:r>
              <a:rPr lang="en-US" dirty="0" smtClean="0">
                <a:sym typeface="Lustria"/>
              </a:rPr>
              <a:t>, L., </a:t>
            </a:r>
            <a:r>
              <a:rPr lang="en-US" dirty="0" err="1" smtClean="0">
                <a:sym typeface="Lustria"/>
              </a:rPr>
              <a:t>Krenzke</a:t>
            </a:r>
            <a:r>
              <a:rPr lang="en-US" dirty="0" smtClean="0">
                <a:sym typeface="Lustria"/>
              </a:rPr>
              <a:t>, T., and Hogan, J. (2013). Literacy, Numeracy, and Problem Solving in Technology-Rich Environments Among U.S. Adults: Results from the Program for the International Assessment of Adult Competencies 2012: First Look (NCES 2014-008). U.S. Department of Education. Washington, DC: National Center for Education Statistics. Retrieved [date] from </a:t>
            </a:r>
            <a:r>
              <a:rPr lang="en-US" dirty="0" smtClean="0">
                <a:sym typeface="Lustria"/>
                <a:hlinkClick r:id="rId3"/>
              </a:rPr>
              <a:t>http://nces.ed.gov/pubsearch</a:t>
            </a:r>
            <a:r>
              <a:rPr lang="en-US" dirty="0" smtClean="0">
                <a:sym typeface="Lustria"/>
              </a:rPr>
              <a:t>.</a:t>
            </a:r>
          </a:p>
          <a:p>
            <a:pPr marL="463550" indent="-463550">
              <a:buNone/>
            </a:pPr>
            <a:endParaRPr lang="en-US" dirty="0" smtClean="0"/>
          </a:p>
          <a:p>
            <a:pPr marL="463550" indent="-463550">
              <a:buNone/>
            </a:pPr>
            <a:r>
              <a:rPr lang="en-US" dirty="0" smtClean="0"/>
              <a:t>OECD </a:t>
            </a:r>
            <a:r>
              <a:rPr lang="en-US" dirty="0"/>
              <a:t>(2013), </a:t>
            </a:r>
            <a:r>
              <a:rPr lang="en-US" i="1" dirty="0"/>
              <a:t>OECD Skills Outlook 2013: First Results from the Survey of Adult Skills, </a:t>
            </a:r>
            <a:r>
              <a:rPr lang="en-US" dirty="0" smtClean="0"/>
              <a:t>OECD </a:t>
            </a:r>
            <a:r>
              <a:rPr lang="en-US" dirty="0"/>
              <a:t>Publishing. </a:t>
            </a:r>
            <a:r>
              <a:rPr lang="en-US" i="1" dirty="0">
                <a:hlinkClick r:id="rId4"/>
              </a:rPr>
              <a:t>http://dx.doi.org/10.1787/9789264204256-</a:t>
            </a:r>
            <a:r>
              <a:rPr lang="en-US" i="1" dirty="0" smtClean="0">
                <a:hlinkClick r:id="rId4"/>
              </a:rPr>
              <a:t>en</a:t>
            </a:r>
            <a:r>
              <a:rPr lang="en-US" i="1" dirty="0" smtClean="0"/>
              <a:t>  </a:t>
            </a:r>
            <a:endParaRPr lang="en-US" dirty="0"/>
          </a:p>
          <a:p>
            <a:pPr marL="463550" lvl="0" indent="-463550">
              <a:buNone/>
            </a:pPr>
            <a:endParaRPr lang="en-US" dirty="0" smtClean="0">
              <a:sym typeface="Lustria"/>
            </a:endParaRPr>
          </a:p>
          <a:p>
            <a:pPr lvl="0"/>
            <a:endParaRPr lang="en-US" dirty="0" smtClean="0">
              <a:sym typeface="Lustria"/>
            </a:endParaRPr>
          </a:p>
          <a:p>
            <a:pPr lvl="0"/>
            <a:endParaRPr lang="en-US" dirty="0">
              <a:sym typeface="Lustria"/>
            </a:endParaRPr>
          </a:p>
        </p:txBody>
      </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p:txBody>
          <a:bodyPr/>
          <a:lstStyle/>
          <a:p>
            <a:pPr lvl="0"/>
            <a:r>
              <a:rPr lang="en-US" dirty="0" smtClean="0">
                <a:sym typeface="Lustria"/>
              </a:rPr>
              <a:t>Discussion</a:t>
            </a:r>
            <a:endParaRPr lang="en-US" dirty="0">
              <a:sym typeface="Lustria"/>
            </a:endParaRPr>
          </a:p>
        </p:txBody>
      </p:sp>
      <p:sp>
        <p:nvSpPr>
          <p:cNvPr id="2" name="Content Placeholder 1"/>
          <p:cNvSpPr>
            <a:spLocks noGrp="1"/>
          </p:cNvSpPr>
          <p:nvPr>
            <p:ph idx="1"/>
          </p:nvPr>
        </p:nvSpPr>
        <p:spPr>
          <a:xfrm>
            <a:off x="156258" y="1750672"/>
            <a:ext cx="8686800" cy="3657600"/>
          </a:xfrm>
        </p:spPr>
        <p:txBody>
          <a:bodyPr/>
          <a:lstStyle/>
          <a:p>
            <a:r>
              <a:rPr lang="en-US" dirty="0" smtClean="0"/>
              <a:t>Heather Tatton-Harris – </a:t>
            </a:r>
            <a:r>
              <a:rPr lang="en-US" dirty="0" smtClean="0">
                <a:hlinkClick r:id="rId3"/>
              </a:rPr>
              <a:t>hharris@carlosrosario.org</a:t>
            </a:r>
            <a:r>
              <a:rPr lang="en-US" dirty="0" smtClean="0"/>
              <a:t> </a:t>
            </a:r>
          </a:p>
          <a:p>
            <a:r>
              <a:rPr lang="en-US" dirty="0" smtClean="0"/>
              <a:t>Lindsey Crifasi – </a:t>
            </a:r>
            <a:r>
              <a:rPr lang="en-US" dirty="0" smtClean="0">
                <a:hlinkClick r:id="rId4"/>
              </a:rPr>
              <a:t>lcrifasi@carlosrosario.org</a:t>
            </a:r>
            <a:r>
              <a:rPr lang="en-US" dirty="0" smtClean="0"/>
              <a:t> </a:t>
            </a:r>
          </a:p>
          <a:p>
            <a:r>
              <a:rPr lang="en-US" dirty="0" smtClean="0"/>
              <a:t>Kristy Stoesz – </a:t>
            </a:r>
            <a:r>
              <a:rPr lang="en-US" dirty="0" smtClean="0">
                <a:hlinkClick r:id="rId5"/>
              </a:rPr>
              <a:t>kstoesz@carlosrosario.org</a:t>
            </a:r>
            <a:endParaRPr lang="en-US" dirty="0" smtClean="0"/>
          </a:p>
          <a:p>
            <a:endParaRPr lang="en-US" dirty="0"/>
          </a:p>
          <a:p>
            <a:pPr marL="0" indent="0" algn="ctr">
              <a:buNone/>
            </a:pPr>
            <a:r>
              <a:rPr lang="en-US" sz="4000" dirty="0" smtClean="0">
                <a:hlinkClick r:id="rId6"/>
              </a:rPr>
              <a:t>www.teamcomplit.weebly.com</a:t>
            </a:r>
            <a:r>
              <a:rPr lang="en-US" dirty="0" smtClean="0"/>
              <a:t> </a:t>
            </a:r>
          </a:p>
          <a:p>
            <a:endParaRPr lang="en-US" dirty="0"/>
          </a:p>
        </p:txBody>
      </p:sp>
      <p:sp>
        <p:nvSpPr>
          <p:cNvPr id="3" name="Date Placeholder 2"/>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Effect transition="in" filter="fade">
                                      <p:cBhvr>
                                        <p:cTn id="7" dur="1000"/>
                                        <p:tgtEl>
                                          <p:spTgt spid="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p:txBody>
          <a:bodyPr/>
          <a:lstStyle/>
          <a:p>
            <a:pPr lvl="0"/>
            <a:r>
              <a:rPr lang="en-US" smtClean="0">
                <a:sym typeface="Lustria"/>
              </a:rPr>
              <a:t>PSTRE:  Adult Immigrants</a:t>
            </a:r>
            <a:endParaRPr lang="en-US" dirty="0">
              <a:sym typeface="Lustria"/>
            </a:endParaRPr>
          </a:p>
        </p:txBody>
      </p:sp>
      <p:sp>
        <p:nvSpPr>
          <p:cNvPr id="4" name="Content Placeholder 3"/>
          <p:cNvSpPr>
            <a:spLocks noGrp="1"/>
          </p:cNvSpPr>
          <p:nvPr>
            <p:ph idx="1"/>
          </p:nvPr>
        </p:nvSpPr>
        <p:spPr/>
        <p:txBody>
          <a:bodyPr/>
          <a:lstStyle/>
          <a:p>
            <a:endParaRPr lang="en-US"/>
          </a:p>
        </p:txBody>
      </p:sp>
      <p:sp>
        <p:nvSpPr>
          <p:cNvPr id="227" name="Shape 227"/>
          <p:cNvSpPr/>
          <p:nvPr/>
        </p:nvSpPr>
        <p:spPr>
          <a:xfrm>
            <a:off x="5780446" y="6415641"/>
            <a:ext cx="312627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1" u="none" strike="noStrike" cap="none" baseline="0" dirty="0">
                <a:solidFill>
                  <a:schemeClr val="dk1"/>
                </a:solidFill>
                <a:latin typeface="Lustria"/>
                <a:ea typeface="Lustria"/>
                <a:cs typeface="Lustria"/>
                <a:sym typeface="Lustria"/>
              </a:rPr>
              <a:t>Goodman et al (2013), p. 15</a:t>
            </a:r>
          </a:p>
        </p:txBody>
      </p:sp>
      <p:graphicFrame>
        <p:nvGraphicFramePr>
          <p:cNvPr id="228" name="Shape 228"/>
          <p:cNvGraphicFramePr/>
          <p:nvPr>
            <p:extLst>
              <p:ext uri="{D42A27DB-BD31-4B8C-83A1-F6EECF244321}">
                <p14:modId xmlns:p14="http://schemas.microsoft.com/office/powerpoint/2010/main" val="1352761067"/>
              </p:ext>
            </p:extLst>
          </p:nvPr>
        </p:nvGraphicFramePr>
        <p:xfrm>
          <a:off x="201941" y="1417638"/>
          <a:ext cx="8704784" cy="4503289"/>
        </p:xfrm>
        <a:graphic>
          <a:graphicData uri="http://schemas.openxmlformats.org/drawingml/2006/table">
            <a:tbl>
              <a:tblPr firstRow="1" bandRow="1">
                <a:noFill/>
                <a:tableStyleId>{04BDF9F8-AD91-40DC-9D3A-BF94E6A6C3BC}</a:tableStyleId>
              </a:tblPr>
              <a:tblGrid>
                <a:gridCol w="639025"/>
                <a:gridCol w="5960962"/>
                <a:gridCol w="821802"/>
                <a:gridCol w="1282995"/>
              </a:tblGrid>
              <a:tr h="377200">
                <a:tc>
                  <a:txBody>
                    <a:bodyPr/>
                    <a:lstStyle/>
                    <a:p>
                      <a:pPr marL="0" marR="0" lvl="0" indent="0" algn="ctr" rtl="0">
                        <a:spcBef>
                          <a:spcPts val="0"/>
                        </a:spcBef>
                        <a:buSzPct val="25000"/>
                        <a:buNone/>
                      </a:pPr>
                      <a:r>
                        <a:rPr lang="en-US" sz="1600" b="1" u="none" strike="noStrike" cap="none" baseline="0" dirty="0" err="1" smtClean="0">
                          <a:latin typeface="Cambria" panose="02040503050406030204" pitchFamily="18" charset="0"/>
                          <a:ea typeface="Lustria"/>
                          <a:cs typeface="Lustria"/>
                          <a:sym typeface="Lustria"/>
                        </a:rPr>
                        <a:t>Lvl</a:t>
                      </a:r>
                      <a:endParaRPr lang="en-US" sz="1600" b="1" u="none" strike="noStrike" cap="none" baseline="0" dirty="0">
                        <a:latin typeface="Cambria" panose="02040503050406030204" pitchFamily="18" charset="0"/>
                        <a:ea typeface="Lustria"/>
                        <a:cs typeface="Lustria"/>
                        <a:sym typeface="Lustria"/>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600" b="1" u="none" strike="noStrike" cap="none" baseline="0" dirty="0">
                          <a:latin typeface="Cambria" panose="02040503050406030204" pitchFamily="18" charset="0"/>
                          <a:ea typeface="Lustria"/>
                          <a:cs typeface="Lustria"/>
                          <a:sym typeface="Lustria"/>
                        </a:rPr>
                        <a:t>Description</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600" b="1" u="none" strike="noStrike" cap="none" baseline="0" dirty="0">
                          <a:latin typeface="Cambria" panose="02040503050406030204" pitchFamily="18" charset="0"/>
                          <a:ea typeface="Lustria"/>
                          <a:cs typeface="Lustria"/>
                          <a:sym typeface="Lustria"/>
                        </a:rPr>
                        <a:t>All</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600" b="1" u="none" strike="noStrike" cap="none" baseline="0" dirty="0">
                          <a:latin typeface="Cambria" panose="02040503050406030204" pitchFamily="18" charset="0"/>
                          <a:ea typeface="Lustria"/>
                          <a:cs typeface="Lustria"/>
                          <a:sym typeface="Lustria"/>
                        </a:rPr>
                        <a:t>Immigrants</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9600">
                <a:tc>
                  <a:txBody>
                    <a:bodyPr/>
                    <a:lstStyle/>
                    <a:p>
                      <a:pPr marL="0" marR="0" lvl="0" indent="0" algn="ctr" rtl="0">
                        <a:spcBef>
                          <a:spcPts val="0"/>
                        </a:spcBef>
                        <a:buSzPct val="25000"/>
                        <a:buNone/>
                      </a:pPr>
                      <a:r>
                        <a:rPr lang="en-US" sz="1800" dirty="0">
                          <a:latin typeface="Cambria" panose="02040503050406030204" pitchFamily="18" charset="0"/>
                          <a:ea typeface="Lustria"/>
                          <a:cs typeface="Lustria"/>
                          <a:sym typeface="Lustria"/>
                        </a:rPr>
                        <a:t>&lt;</a:t>
                      </a:r>
                      <a:r>
                        <a:rPr lang="en-US" sz="1800" u="none" strike="noStrike" cap="none" baseline="0" dirty="0">
                          <a:latin typeface="Cambria" panose="02040503050406030204" pitchFamily="18" charset="0"/>
                          <a:ea typeface="Lustria"/>
                          <a:cs typeface="Lustria"/>
                          <a:sym typeface="Lustria"/>
                        </a:rPr>
                        <a:t> 1</a:t>
                      </a:r>
                    </a:p>
                  </a:txBody>
                  <a:tcPr marL="91450" marR="91450" marT="45725" marB="45725">
                    <a:lnL w="12700" cap="flat">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76213" indent="-176213">
                        <a:buFont typeface="Arial"/>
                        <a:buChar char="•"/>
                      </a:pPr>
                      <a:r>
                        <a:rPr lang="en-US" dirty="0" smtClean="0"/>
                        <a:t>One function</a:t>
                      </a:r>
                      <a:endParaRPr lang="en-US" dirty="0"/>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2400" u="none" strike="noStrike" cap="none" baseline="0" dirty="0">
                          <a:latin typeface="Cambria" panose="02040503050406030204" pitchFamily="18" charset="0"/>
                          <a:ea typeface="Lustria"/>
                          <a:cs typeface="Lustria"/>
                          <a:sym typeface="Lustria"/>
                        </a:rPr>
                        <a:t>18%</a:t>
                      </a:r>
                    </a:p>
                  </a:txBody>
                  <a:tcPr marL="91450" marR="91450" marT="45725" marB="45725">
                    <a:lnL w="12700"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lang="en-US" sz="1400" b="1" u="none" strike="noStrike" cap="none" baseline="0" dirty="0">
                        <a:latin typeface="Cambria" panose="02040503050406030204" pitchFamily="18" charset="0"/>
                        <a:ea typeface="Lustria"/>
                        <a:cs typeface="Lustria"/>
                        <a:sym typeface="Lustria"/>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1CC"/>
                    </a:solidFill>
                  </a:tcPr>
                </a:tc>
              </a:tr>
              <a:tr h="533400">
                <a:tc>
                  <a:txBody>
                    <a:bodyPr/>
                    <a:lstStyle/>
                    <a:p>
                      <a:pPr marL="0" marR="0" lvl="0" indent="0" algn="ctr" rtl="0">
                        <a:spcBef>
                          <a:spcPts val="0"/>
                        </a:spcBef>
                        <a:buSzPct val="25000"/>
                        <a:buNone/>
                      </a:pPr>
                      <a:r>
                        <a:rPr lang="en-US" sz="1800" u="none" strike="noStrike" cap="none" baseline="0" dirty="0">
                          <a:latin typeface="Cambria" panose="02040503050406030204" pitchFamily="18" charset="0"/>
                          <a:ea typeface="Lustria"/>
                          <a:cs typeface="Lustria"/>
                          <a:sym typeface="Lustria"/>
                        </a:rPr>
                        <a:t>1</a:t>
                      </a:r>
                    </a:p>
                  </a:txBody>
                  <a:tcPr marL="91450" marR="91450" marT="45725" marB="45725">
                    <a:lnL w="12700" cap="flat">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71450" indent="-171450">
                        <a:buFont typeface="Arial"/>
                        <a:buChar char="•"/>
                      </a:pPr>
                      <a:r>
                        <a:rPr lang="en-US" sz="1800" dirty="0" smtClean="0">
                          <a:solidFill>
                            <a:srgbClr val="000000"/>
                          </a:solidFill>
                          <a:latin typeface="Cambria" panose="02040503050406030204" pitchFamily="18" charset="0"/>
                        </a:rPr>
                        <a:t>Little or no navigation required</a:t>
                      </a:r>
                    </a:p>
                    <a:p>
                      <a:pPr marL="0" indent="0">
                        <a:buFont typeface="Arial"/>
                        <a:buNone/>
                      </a:pPr>
                      <a:r>
                        <a:rPr lang="en-US" sz="1800" i="1" dirty="0" smtClean="0">
                          <a:solidFill>
                            <a:srgbClr val="000000"/>
                          </a:solidFill>
                          <a:latin typeface="Cambria" panose="02040503050406030204" pitchFamily="18" charset="0"/>
                        </a:rPr>
                        <a:t>Ex:</a:t>
                      </a:r>
                      <a:r>
                        <a:rPr lang="en-US" sz="1800" i="1" baseline="0" dirty="0" smtClean="0">
                          <a:solidFill>
                            <a:srgbClr val="000000"/>
                          </a:solidFill>
                          <a:latin typeface="Cambria" panose="02040503050406030204" pitchFamily="18" charset="0"/>
                        </a:rPr>
                        <a:t> </a:t>
                      </a:r>
                      <a:r>
                        <a:rPr lang="en-US" sz="1800" i="1" dirty="0" smtClean="0">
                          <a:solidFill>
                            <a:srgbClr val="000000"/>
                          </a:solidFill>
                          <a:latin typeface="Cambria" panose="02040503050406030204" pitchFamily="18" charset="0"/>
                        </a:rPr>
                        <a:t>Sorting</a:t>
                      </a:r>
                      <a:r>
                        <a:rPr lang="en-US" sz="1800" i="1" baseline="0" dirty="0" smtClean="0">
                          <a:solidFill>
                            <a:srgbClr val="000000"/>
                          </a:solidFill>
                          <a:latin typeface="Cambria" panose="02040503050406030204" pitchFamily="18" charset="0"/>
                        </a:rPr>
                        <a:t> emails into pre-existing folders</a:t>
                      </a:r>
                    </a:p>
                    <a:p>
                      <a:pPr marL="0" indent="0">
                        <a:buFont typeface="Arial"/>
                        <a:buNone/>
                      </a:pPr>
                      <a:endParaRPr lang="en-US" sz="1800" i="1" baseline="0" dirty="0" smtClean="0">
                        <a:solidFill>
                          <a:srgbClr val="000000"/>
                        </a:solidFill>
                        <a:latin typeface="Cambria" panose="02040503050406030204" pitchFamily="18" charset="0"/>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2400" u="none" strike="noStrike" cap="none" baseline="0" dirty="0">
                          <a:latin typeface="Cambria" panose="02040503050406030204" pitchFamily="18" charset="0"/>
                          <a:ea typeface="Lustria"/>
                          <a:cs typeface="Lustria"/>
                          <a:sym typeface="Lustria"/>
                        </a:rPr>
                        <a:t>60%</a:t>
                      </a:r>
                    </a:p>
                  </a:txBody>
                  <a:tcPr marL="91450" marR="91450" marT="45725" marB="45725">
                    <a:lnL w="12700"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lang="en-US" sz="1400" b="1" u="none" strike="noStrike" cap="none" baseline="0" dirty="0">
                        <a:latin typeface="Cambria" panose="02040503050406030204" pitchFamily="18" charset="0"/>
                        <a:ea typeface="Lustria"/>
                        <a:cs typeface="Lustria"/>
                        <a:sym typeface="Lustria"/>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1CC"/>
                    </a:solidFill>
                  </a:tcPr>
                </a:tc>
              </a:tr>
              <a:tr h="1059050">
                <a:tc>
                  <a:txBody>
                    <a:bodyPr/>
                    <a:lstStyle/>
                    <a:p>
                      <a:pPr marL="0" marR="0" lvl="0" indent="0" algn="ctr" rtl="0">
                        <a:spcBef>
                          <a:spcPts val="0"/>
                        </a:spcBef>
                        <a:buSzPct val="25000"/>
                        <a:buNone/>
                      </a:pPr>
                      <a:r>
                        <a:rPr lang="en-US" sz="1800" u="none" strike="noStrike" cap="none" baseline="0" dirty="0">
                          <a:latin typeface="Cambria" panose="02040503050406030204" pitchFamily="18" charset="0"/>
                          <a:ea typeface="Lustria"/>
                          <a:cs typeface="Lustria"/>
                          <a:sym typeface="Lustria"/>
                        </a:rPr>
                        <a:t>2</a:t>
                      </a:r>
                    </a:p>
                  </a:txBody>
                  <a:tcPr marL="91450" marR="91450" marT="45725" marB="45725">
                    <a:lnL w="12700" cap="flat">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71450" indent="-171450">
                        <a:buFont typeface="Arial"/>
                        <a:buChar char="•"/>
                      </a:pPr>
                      <a:r>
                        <a:rPr lang="en-US" sz="1800" dirty="0" smtClean="0">
                          <a:solidFill>
                            <a:srgbClr val="000000"/>
                          </a:solidFill>
                          <a:latin typeface="Cambria" panose="02040503050406030204" pitchFamily="18" charset="0"/>
                        </a:rPr>
                        <a:t>Navigation across pages and applications  </a:t>
                      </a:r>
                    </a:p>
                    <a:p>
                      <a:pPr marL="171450" indent="-171450">
                        <a:buFont typeface="Arial"/>
                        <a:buChar char="•"/>
                      </a:pPr>
                      <a:r>
                        <a:rPr lang="en-US" sz="1800" u="sng" dirty="0" smtClean="0">
                          <a:solidFill>
                            <a:srgbClr val="000000"/>
                          </a:solidFill>
                          <a:latin typeface="Cambria" panose="02040503050406030204" pitchFamily="18" charset="0"/>
                        </a:rPr>
                        <a:t>Multiple steps &amp; integration</a:t>
                      </a:r>
                      <a:r>
                        <a:rPr lang="en-US" sz="1800" u="sng" baseline="0" dirty="0" smtClean="0">
                          <a:solidFill>
                            <a:srgbClr val="000000"/>
                          </a:solidFill>
                          <a:latin typeface="Cambria" panose="02040503050406030204" pitchFamily="18" charset="0"/>
                        </a:rPr>
                        <a:t> of programs</a:t>
                      </a:r>
                      <a:endParaRPr lang="en-US" sz="1800" u="sng" dirty="0" smtClean="0">
                        <a:solidFill>
                          <a:srgbClr val="000000"/>
                        </a:solidFill>
                        <a:latin typeface="Cambria" panose="02040503050406030204" pitchFamily="18" charset="0"/>
                      </a:endParaRPr>
                    </a:p>
                    <a:p>
                      <a:pPr marL="0" indent="0">
                        <a:buFont typeface="Arial"/>
                        <a:buNone/>
                      </a:pPr>
                      <a:r>
                        <a:rPr lang="en-GB" sz="1800" b="0" i="1" u="none" dirty="0" smtClean="0">
                          <a:solidFill>
                            <a:srgbClr val="000000"/>
                          </a:solidFill>
                          <a:latin typeface="Cambria" panose="02040503050406030204" pitchFamily="18" charset="0"/>
                        </a:rPr>
                        <a:t>Ex:</a:t>
                      </a:r>
                      <a:r>
                        <a:rPr lang="en-GB" sz="1800" b="0" i="1" u="none" baseline="0" dirty="0" smtClean="0">
                          <a:solidFill>
                            <a:srgbClr val="000000"/>
                          </a:solidFill>
                          <a:latin typeface="Cambria" panose="02040503050406030204" pitchFamily="18" charset="0"/>
                        </a:rPr>
                        <a:t> Sort information in a spreadsheet and send info via email</a:t>
                      </a: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2400" u="none" strike="noStrike" cap="none" baseline="0" dirty="0">
                          <a:latin typeface="Cambria" panose="02040503050406030204" pitchFamily="18" charset="0"/>
                          <a:ea typeface="Lustria"/>
                          <a:cs typeface="Lustria"/>
                          <a:sym typeface="Lustria"/>
                        </a:rPr>
                        <a:t>34%</a:t>
                      </a:r>
                    </a:p>
                  </a:txBody>
                  <a:tcPr marL="91450" marR="91450" marT="45725" marB="45725">
                    <a:lnL w="12700"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lang="en-US" sz="1400" b="1" u="none" strike="noStrike" cap="none" baseline="0" dirty="0">
                        <a:latin typeface="Cambria" panose="02040503050406030204" pitchFamily="18" charset="0"/>
                        <a:ea typeface="Lustria"/>
                        <a:cs typeface="Lustria"/>
                        <a:sym typeface="Lustria"/>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1CC"/>
                    </a:solidFill>
                  </a:tcPr>
                </a:tc>
              </a:tr>
              <a:tr h="922150">
                <a:tc>
                  <a:txBody>
                    <a:bodyPr/>
                    <a:lstStyle/>
                    <a:p>
                      <a:pPr marL="0" marR="0" lvl="0" indent="0" algn="ctr" rtl="0">
                        <a:spcBef>
                          <a:spcPts val="0"/>
                        </a:spcBef>
                        <a:buSzPct val="25000"/>
                        <a:buNone/>
                      </a:pPr>
                      <a:r>
                        <a:rPr lang="en-US" sz="1800" u="none" strike="noStrike" cap="none" baseline="0" dirty="0">
                          <a:latin typeface="Cambria" panose="02040503050406030204" pitchFamily="18" charset="0"/>
                          <a:ea typeface="Lustria"/>
                          <a:cs typeface="Lustria"/>
                          <a:sym typeface="Lustria"/>
                        </a:rPr>
                        <a:t>3</a:t>
                      </a:r>
                    </a:p>
                  </a:txBody>
                  <a:tcPr marL="91450" marR="91450" marT="45725" marB="45725">
                    <a:lnL w="12700" cap="flat">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71450" indent="-171450">
                        <a:buFont typeface="Arial"/>
                        <a:buChar char="•"/>
                      </a:pPr>
                      <a:r>
                        <a:rPr lang="en-US" sz="1800" dirty="0" smtClean="0">
                          <a:solidFill>
                            <a:srgbClr val="000000"/>
                          </a:solidFill>
                          <a:latin typeface="Cambria" panose="02040503050406030204" pitchFamily="18" charset="0"/>
                        </a:rPr>
                        <a:t>Numerous</a:t>
                      </a:r>
                      <a:r>
                        <a:rPr lang="en-US" sz="1800" baseline="0" dirty="0" smtClean="0">
                          <a:solidFill>
                            <a:srgbClr val="000000"/>
                          </a:solidFill>
                          <a:latin typeface="Cambria" panose="02040503050406030204" pitchFamily="18" charset="0"/>
                        </a:rPr>
                        <a:t> steps, processes, navigation</a:t>
                      </a:r>
                      <a:endParaRPr lang="en-US" sz="1800" dirty="0" smtClean="0">
                        <a:solidFill>
                          <a:srgbClr val="000000"/>
                        </a:solidFill>
                        <a:latin typeface="Cambria" panose="02040503050406030204" pitchFamily="18" charset="0"/>
                      </a:endParaRPr>
                    </a:p>
                    <a:p>
                      <a:pPr marL="171450" indent="-171450">
                        <a:buFont typeface="Arial"/>
                        <a:buChar char="•"/>
                      </a:pPr>
                      <a:r>
                        <a:rPr lang="en-US" sz="1800" u="sng" dirty="0" smtClean="0">
                          <a:solidFill>
                            <a:srgbClr val="000000"/>
                          </a:solidFill>
                          <a:latin typeface="Cambria" panose="02040503050406030204" pitchFamily="18" charset="0"/>
                        </a:rPr>
                        <a:t>Evaluate the relevance,</a:t>
                      </a:r>
                      <a:r>
                        <a:rPr lang="en-US" sz="1800" u="sng" baseline="0" dirty="0" smtClean="0">
                          <a:solidFill>
                            <a:srgbClr val="000000"/>
                          </a:solidFill>
                          <a:latin typeface="Cambria" panose="02040503050406030204" pitchFamily="18" charset="0"/>
                        </a:rPr>
                        <a:t> </a:t>
                      </a:r>
                      <a:r>
                        <a:rPr lang="en-US" sz="1800" u="sng" dirty="0" smtClean="0">
                          <a:solidFill>
                            <a:srgbClr val="000000"/>
                          </a:solidFill>
                          <a:latin typeface="Cambria" panose="02040503050406030204" pitchFamily="18" charset="0"/>
                        </a:rPr>
                        <a:t>reliability of information</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800" i="1" u="none" dirty="0" smtClean="0">
                          <a:solidFill>
                            <a:srgbClr val="000000"/>
                          </a:solidFill>
                          <a:latin typeface="Cambria" panose="02040503050406030204" pitchFamily="18" charset="0"/>
                        </a:rPr>
                        <a:t>Ex:</a:t>
                      </a:r>
                      <a:r>
                        <a:rPr lang="en-US" sz="1800" i="1" u="none" baseline="0" dirty="0" smtClean="0">
                          <a:solidFill>
                            <a:srgbClr val="000000"/>
                          </a:solidFill>
                          <a:latin typeface="Cambria" panose="02040503050406030204" pitchFamily="18" charset="0"/>
                        </a:rPr>
                        <a:t> Solve scheduling problem with a room reservation system application and email a reservation request denial</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800" i="1" u="none" baseline="0" dirty="0" smtClean="0">
                        <a:solidFill>
                          <a:srgbClr val="000000"/>
                        </a:solidFill>
                        <a:latin typeface="Cambria" panose="02040503050406030204" pitchFamily="18" charset="0"/>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2400" u="none" strike="noStrike" cap="none" baseline="0" dirty="0">
                          <a:latin typeface="Cambria" panose="02040503050406030204" pitchFamily="18" charset="0"/>
                          <a:ea typeface="Lustria"/>
                          <a:cs typeface="Lustria"/>
                          <a:sym typeface="Lustria"/>
                        </a:rPr>
                        <a:t>7%</a:t>
                      </a:r>
                    </a:p>
                  </a:txBody>
                  <a:tcPr marL="91450" marR="91450" marT="45725" marB="45725">
                    <a:lnL w="12700"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lang="en-US" sz="1400" b="1" u="none" strike="noStrike" cap="none" baseline="0" dirty="0">
                        <a:latin typeface="Cambria" panose="02040503050406030204" pitchFamily="18" charset="0"/>
                        <a:ea typeface="Lustria"/>
                        <a:cs typeface="Lustria"/>
                        <a:sym typeface="Lustria"/>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1CC"/>
                    </a:solidFill>
                  </a:tcPr>
                </a:tc>
              </a:tr>
            </a:tbl>
          </a:graphicData>
        </a:graphic>
      </p:graphicFrame>
      <p:sp>
        <p:nvSpPr>
          <p:cNvPr id="3" name="Rectangle 2"/>
          <p:cNvSpPr/>
          <p:nvPr/>
        </p:nvSpPr>
        <p:spPr>
          <a:xfrm>
            <a:off x="7746189" y="1749038"/>
            <a:ext cx="1160536" cy="523220"/>
          </a:xfrm>
          <a:prstGeom prst="rect">
            <a:avLst/>
          </a:prstGeom>
          <a:noFill/>
        </p:spPr>
        <p:txBody>
          <a:bodyPr wrap="square" lIns="91440" tIns="45720" rIns="91440" bIns="45720">
            <a:spAutoFit/>
          </a:bodyPr>
          <a:lstStyle/>
          <a:p>
            <a:pPr lvl="0">
              <a:buSzPct val="25000"/>
            </a:pPr>
            <a:r>
              <a:rPr lang="en-US" sz="2800" b="1" dirty="0">
                <a:latin typeface="Lustria"/>
                <a:ea typeface="Lustria"/>
                <a:cs typeface="Lustria"/>
                <a:sym typeface="Lustria"/>
              </a:rPr>
              <a:t>42%</a:t>
            </a:r>
          </a:p>
        </p:txBody>
      </p:sp>
      <p:sp>
        <p:nvSpPr>
          <p:cNvPr id="7" name="Rectangle 6"/>
          <p:cNvSpPr/>
          <p:nvPr/>
        </p:nvSpPr>
        <p:spPr>
          <a:xfrm>
            <a:off x="7714034" y="2500336"/>
            <a:ext cx="1160536" cy="523220"/>
          </a:xfrm>
          <a:prstGeom prst="rect">
            <a:avLst/>
          </a:prstGeom>
          <a:noFill/>
        </p:spPr>
        <p:txBody>
          <a:bodyPr wrap="square" lIns="91440" tIns="45720" rIns="91440" bIns="45720">
            <a:spAutoFit/>
          </a:bodyPr>
          <a:lstStyle/>
          <a:p>
            <a:pPr lvl="0">
              <a:buSzPct val="25000"/>
            </a:pPr>
            <a:r>
              <a:rPr lang="en-US" sz="2800" b="1" dirty="0" smtClean="0">
                <a:latin typeface="Lustria"/>
                <a:ea typeface="Lustria"/>
                <a:cs typeface="Lustria"/>
                <a:sym typeface="Lustria"/>
              </a:rPr>
              <a:t>39%</a:t>
            </a:r>
            <a:endParaRPr lang="en-US" sz="2800" b="1" dirty="0">
              <a:latin typeface="Lustria"/>
              <a:ea typeface="Lustria"/>
              <a:cs typeface="Lustria"/>
              <a:sym typeface="Lustria"/>
            </a:endParaRPr>
          </a:p>
        </p:txBody>
      </p:sp>
      <p:sp>
        <p:nvSpPr>
          <p:cNvPr id="8" name="Rectangle 7"/>
          <p:cNvSpPr/>
          <p:nvPr/>
        </p:nvSpPr>
        <p:spPr>
          <a:xfrm>
            <a:off x="7683798" y="3447498"/>
            <a:ext cx="1160536" cy="523220"/>
          </a:xfrm>
          <a:prstGeom prst="rect">
            <a:avLst/>
          </a:prstGeom>
          <a:noFill/>
        </p:spPr>
        <p:txBody>
          <a:bodyPr wrap="square" lIns="91440" tIns="45720" rIns="91440" bIns="45720">
            <a:spAutoFit/>
          </a:bodyPr>
          <a:lstStyle/>
          <a:p>
            <a:pPr lvl="0">
              <a:buSzPct val="25000"/>
            </a:pPr>
            <a:r>
              <a:rPr lang="en-US" sz="2800" b="1" dirty="0" smtClean="0">
                <a:latin typeface="Lustria"/>
                <a:ea typeface="Lustria"/>
                <a:cs typeface="Lustria"/>
                <a:sym typeface="Lustria"/>
              </a:rPr>
              <a:t>22</a:t>
            </a:r>
            <a:r>
              <a:rPr lang="en-US" sz="2800" b="1" dirty="0">
                <a:latin typeface="Lustria"/>
                <a:ea typeface="Lustria"/>
                <a:cs typeface="Lustria"/>
                <a:sym typeface="Lustria"/>
              </a:rPr>
              <a:t>%</a:t>
            </a:r>
          </a:p>
        </p:txBody>
      </p:sp>
      <p:sp>
        <p:nvSpPr>
          <p:cNvPr id="9" name="Rectangle 8"/>
          <p:cNvSpPr/>
          <p:nvPr/>
        </p:nvSpPr>
        <p:spPr>
          <a:xfrm>
            <a:off x="7746189" y="4501483"/>
            <a:ext cx="1160536" cy="523220"/>
          </a:xfrm>
          <a:prstGeom prst="rect">
            <a:avLst/>
          </a:prstGeom>
          <a:noFill/>
        </p:spPr>
        <p:txBody>
          <a:bodyPr wrap="square" lIns="91440" tIns="45720" rIns="91440" bIns="45720">
            <a:spAutoFit/>
          </a:bodyPr>
          <a:lstStyle/>
          <a:p>
            <a:pPr lvl="0">
              <a:buSzPct val="25000"/>
            </a:pPr>
            <a:r>
              <a:rPr lang="en-US" sz="2800" b="1" dirty="0" smtClean="0">
                <a:latin typeface="Lustria"/>
                <a:ea typeface="Lustria"/>
                <a:cs typeface="Lustria"/>
                <a:sym typeface="Lustria"/>
              </a:rPr>
              <a:t>2</a:t>
            </a:r>
            <a:r>
              <a:rPr lang="en-US" sz="2800" b="1" dirty="0">
                <a:latin typeface="Lustria"/>
                <a:ea typeface="Lustria"/>
                <a:cs typeface="Lustria"/>
                <a:sym typeface="Lustria"/>
              </a:rPr>
              <a:t>%</a:t>
            </a:r>
          </a:p>
        </p:txBody>
      </p:sp>
      <p:sp>
        <p:nvSpPr>
          <p:cNvPr id="5" name="Date Placeholder 4"/>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p:txBody>
          <a:bodyPr/>
          <a:lstStyle/>
          <a:p>
            <a:pPr lvl="0"/>
            <a:r>
              <a:rPr lang="en-US" smtClean="0">
                <a:sym typeface="Lustria"/>
              </a:rPr>
              <a:t>Turn &amp; Talk</a:t>
            </a:r>
            <a:endParaRPr lang="en-US" dirty="0">
              <a:sym typeface="Lustria"/>
            </a:endParaRPr>
          </a:p>
        </p:txBody>
      </p:sp>
      <p:sp>
        <p:nvSpPr>
          <p:cNvPr id="234" name="Shape 234"/>
          <p:cNvSpPr txBox="1">
            <a:spLocks noGrp="1"/>
          </p:cNvSpPr>
          <p:nvPr>
            <p:ph idx="1"/>
          </p:nvPr>
        </p:nvSpPr>
        <p:spPr/>
        <p:txBody>
          <a:bodyPr>
            <a:normAutofit/>
          </a:bodyPr>
          <a:lstStyle/>
          <a:p>
            <a:pPr lvl="0"/>
            <a:endParaRPr lang="en-US" dirty="0" smtClean="0">
              <a:sym typeface="Lustria"/>
            </a:endParaRPr>
          </a:p>
          <a:p>
            <a:pPr lvl="0"/>
            <a:r>
              <a:rPr lang="en-US" dirty="0" smtClean="0">
                <a:sym typeface="Lustria"/>
              </a:rPr>
              <a:t>What digital literacy challenges do you need to address in your program?</a:t>
            </a:r>
          </a:p>
          <a:p>
            <a:pPr lvl="0"/>
            <a:endParaRPr lang="en-US" dirty="0">
              <a:sym typeface="Lustria"/>
            </a:endParaRPr>
          </a:p>
          <a:p>
            <a:pPr marL="0" indent="0" algn="ctr">
              <a:buNone/>
            </a:pPr>
            <a:r>
              <a:rPr lang="en-US" dirty="0">
                <a:sym typeface="Lustria"/>
                <a:hlinkClick r:id="rId3"/>
              </a:rPr>
              <a:t>https://todaysmeet.com/complit</a:t>
            </a:r>
            <a:r>
              <a:rPr lang="en-US" dirty="0">
                <a:sym typeface="Lustria"/>
              </a:rPr>
              <a:t> </a:t>
            </a:r>
          </a:p>
          <a:p>
            <a:pPr lvl="0"/>
            <a:endParaRPr lang="en-US" dirty="0" smtClean="0">
              <a:sym typeface="Lustria"/>
            </a:endParaRPr>
          </a:p>
        </p:txBody>
      </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p:txBody>
          <a:bodyPr/>
          <a:lstStyle/>
          <a:p>
            <a:pPr lvl="0"/>
            <a:r>
              <a:rPr lang="en-US" smtClean="0">
                <a:sym typeface="Lustria"/>
              </a:rPr>
              <a:t>Objectives</a:t>
            </a:r>
            <a:endParaRPr lang="en-US" dirty="0">
              <a:sym typeface="Lustria"/>
            </a:endParaRPr>
          </a:p>
        </p:txBody>
      </p:sp>
      <p:sp>
        <p:nvSpPr>
          <p:cNvPr id="3" name="Content Placeholder 2"/>
          <p:cNvSpPr>
            <a:spLocks noGrp="1"/>
          </p:cNvSpPr>
          <p:nvPr>
            <p:ph idx="1"/>
          </p:nvPr>
        </p:nvSpPr>
        <p:spPr/>
        <p:txBody>
          <a:bodyPr/>
          <a:lstStyle/>
          <a:p>
            <a:endParaRPr lang="en-US"/>
          </a:p>
        </p:txBody>
      </p:sp>
      <p:grpSp>
        <p:nvGrpSpPr>
          <p:cNvPr id="240" name="Shape 240"/>
          <p:cNvGrpSpPr/>
          <p:nvPr/>
        </p:nvGrpSpPr>
        <p:grpSpPr>
          <a:xfrm>
            <a:off x="533400" y="1733550"/>
            <a:ext cx="5181600" cy="723900"/>
            <a:chOff x="0" y="361950"/>
            <a:chExt cx="5181600" cy="723900"/>
          </a:xfrm>
        </p:grpSpPr>
        <p:sp>
          <p:nvSpPr>
            <p:cNvPr id="241" name="Shape 241"/>
            <p:cNvSpPr/>
            <p:nvPr/>
          </p:nvSpPr>
          <p:spPr>
            <a:xfrm>
              <a:off x="0" y="361950"/>
              <a:ext cx="5181600" cy="723900"/>
            </a:xfrm>
            <a:prstGeom prst="roundRect">
              <a:avLst>
                <a:gd name="adj" fmla="val 10000"/>
              </a:avLst>
            </a:prstGeom>
            <a:solidFill>
              <a:srgbClr val="FF6600"/>
            </a:solidFill>
            <a:ln>
              <a:noFill/>
            </a:ln>
          </p:spPr>
          <p:txBody>
            <a:bodyPr lIns="91425" tIns="91425" rIns="91425" bIns="91425" anchor="ctr" anchorCtr="0">
              <a:noAutofit/>
            </a:bodyPr>
            <a:lstStyle/>
            <a:p>
              <a:pPr>
                <a:spcBef>
                  <a:spcPts val="0"/>
                </a:spcBef>
                <a:buNone/>
              </a:pPr>
              <a:endParaRPr/>
            </a:p>
          </p:txBody>
        </p:sp>
        <p:sp>
          <p:nvSpPr>
            <p:cNvPr id="242" name="Shape 242"/>
            <p:cNvSpPr txBox="1"/>
            <p:nvPr/>
          </p:nvSpPr>
          <p:spPr>
            <a:xfrm>
              <a:off x="21202" y="383152"/>
              <a:ext cx="5139196" cy="681495"/>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3F3F3F"/>
                  </a:solidFill>
                  <a:latin typeface="Lustria"/>
                  <a:ea typeface="Lustria"/>
                  <a:cs typeface="Lustria"/>
                  <a:sym typeface="Lustria"/>
                </a:rPr>
                <a:t>Background and Rationale</a:t>
              </a:r>
            </a:p>
          </p:txBody>
        </p:sp>
      </p:grpSp>
      <p:sp>
        <p:nvSpPr>
          <p:cNvPr id="4" name="Date Placeholder 3"/>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p:txBody>
          <a:bodyPr/>
          <a:lstStyle/>
          <a:p>
            <a:pPr lvl="0"/>
            <a:r>
              <a:rPr lang="en-US" smtClean="0">
                <a:sym typeface="Lustria"/>
              </a:rPr>
              <a:t>Objectives</a:t>
            </a:r>
            <a:endParaRPr lang="en-US" dirty="0">
              <a:sym typeface="Lustria"/>
            </a:endParaRPr>
          </a:p>
        </p:txBody>
      </p:sp>
      <p:sp>
        <p:nvSpPr>
          <p:cNvPr id="5" name="Content Placeholder 4"/>
          <p:cNvSpPr>
            <a:spLocks noGrp="1"/>
          </p:cNvSpPr>
          <p:nvPr>
            <p:ph idx="1"/>
          </p:nvPr>
        </p:nvSpPr>
        <p:spPr/>
        <p:txBody>
          <a:bodyPr/>
          <a:lstStyle/>
          <a:p>
            <a:endParaRPr lang="en-US"/>
          </a:p>
        </p:txBody>
      </p:sp>
      <p:grpSp>
        <p:nvGrpSpPr>
          <p:cNvPr id="248" name="Shape 248"/>
          <p:cNvGrpSpPr/>
          <p:nvPr/>
        </p:nvGrpSpPr>
        <p:grpSpPr>
          <a:xfrm>
            <a:off x="533400" y="1752600"/>
            <a:ext cx="6346058" cy="2103124"/>
            <a:chOff x="0" y="0"/>
            <a:chExt cx="6346058" cy="2103124"/>
          </a:xfrm>
        </p:grpSpPr>
        <p:sp>
          <p:nvSpPr>
            <p:cNvPr id="249" name="Shape 249"/>
            <p:cNvSpPr/>
            <p:nvPr/>
          </p:nvSpPr>
          <p:spPr>
            <a:xfrm>
              <a:off x="0" y="0"/>
              <a:ext cx="5699759" cy="960119"/>
            </a:xfrm>
            <a:prstGeom prst="roundRect">
              <a:avLst>
                <a:gd name="adj" fmla="val 10000"/>
              </a:avLst>
            </a:prstGeom>
            <a:solidFill>
              <a:srgbClr val="FF6600"/>
            </a:solidFill>
            <a:ln>
              <a:noFill/>
            </a:ln>
          </p:spPr>
          <p:txBody>
            <a:bodyPr lIns="91425" tIns="91425" rIns="91425" bIns="91425" anchor="ctr" anchorCtr="0">
              <a:noAutofit/>
            </a:bodyPr>
            <a:lstStyle/>
            <a:p>
              <a:pPr>
                <a:spcBef>
                  <a:spcPts val="0"/>
                </a:spcBef>
                <a:buNone/>
              </a:pPr>
              <a:endParaRPr/>
            </a:p>
          </p:txBody>
        </p:sp>
        <p:sp>
          <p:nvSpPr>
            <p:cNvPr id="250" name="Shape 250"/>
            <p:cNvSpPr txBox="1"/>
            <p:nvPr/>
          </p:nvSpPr>
          <p:spPr>
            <a:xfrm>
              <a:off x="28120" y="28120"/>
              <a:ext cx="4707400" cy="903877"/>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3F3F3F"/>
                  </a:solidFill>
                  <a:latin typeface="Lustria"/>
                  <a:ea typeface="Lustria"/>
                  <a:cs typeface="Lustria"/>
                  <a:sym typeface="Lustria"/>
                </a:rPr>
                <a:t>Background and Rationale</a:t>
              </a:r>
            </a:p>
          </p:txBody>
        </p:sp>
        <p:sp>
          <p:nvSpPr>
            <p:cNvPr id="251" name="Shape 251"/>
            <p:cNvSpPr/>
            <p:nvPr/>
          </p:nvSpPr>
          <p:spPr>
            <a:xfrm>
              <a:off x="646299" y="1143004"/>
              <a:ext cx="5699759" cy="960119"/>
            </a:xfrm>
            <a:prstGeom prst="roundRect">
              <a:avLst>
                <a:gd name="adj" fmla="val 10000"/>
              </a:avLst>
            </a:prstGeom>
            <a:solidFill>
              <a:srgbClr val="FFBA00"/>
            </a:solidFill>
            <a:ln>
              <a:noFill/>
            </a:ln>
          </p:spPr>
          <p:txBody>
            <a:bodyPr lIns="91425" tIns="91425" rIns="91425" bIns="91425" anchor="ctr" anchorCtr="0">
              <a:noAutofit/>
            </a:bodyPr>
            <a:lstStyle/>
            <a:p>
              <a:pPr>
                <a:spcBef>
                  <a:spcPts val="0"/>
                </a:spcBef>
                <a:buNone/>
              </a:pPr>
              <a:endParaRPr/>
            </a:p>
          </p:txBody>
        </p:sp>
        <p:sp>
          <p:nvSpPr>
            <p:cNvPr id="252" name="Shape 252"/>
            <p:cNvSpPr txBox="1"/>
            <p:nvPr/>
          </p:nvSpPr>
          <p:spPr>
            <a:xfrm>
              <a:off x="674420" y="1171125"/>
              <a:ext cx="4013599" cy="903877"/>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404040"/>
                  </a:solidFill>
                  <a:latin typeface="Lustria"/>
                  <a:ea typeface="Lustria"/>
                  <a:cs typeface="Lustria"/>
                  <a:sym typeface="Lustria"/>
                </a:rPr>
                <a:t>Instructional strategies</a:t>
              </a:r>
            </a:p>
          </p:txBody>
        </p:sp>
        <p:sp>
          <p:nvSpPr>
            <p:cNvPr id="253" name="Shape 253"/>
            <p:cNvSpPr/>
            <p:nvPr/>
          </p:nvSpPr>
          <p:spPr>
            <a:xfrm>
              <a:off x="5075682" y="754760"/>
              <a:ext cx="624078" cy="624078"/>
            </a:xfrm>
            <a:prstGeom prst="downArrow">
              <a:avLst>
                <a:gd name="adj1" fmla="val 55000"/>
                <a:gd name="adj2" fmla="val 45000"/>
              </a:avLst>
            </a:prstGeom>
            <a:solidFill>
              <a:srgbClr val="FFE0CB">
                <a:alpha val="89803"/>
              </a:srgbClr>
            </a:solidFill>
            <a:ln>
              <a:noFill/>
            </a:ln>
          </p:spPr>
          <p:txBody>
            <a:bodyPr lIns="91425" tIns="91425" rIns="91425" bIns="91425" anchor="ctr" anchorCtr="0">
              <a:noAutofit/>
            </a:bodyPr>
            <a:lstStyle/>
            <a:p>
              <a:pPr>
                <a:spcBef>
                  <a:spcPts val="0"/>
                </a:spcBef>
                <a:buNone/>
              </a:pPr>
              <a:endParaRPr/>
            </a:p>
          </p:txBody>
        </p:sp>
        <p:sp>
          <p:nvSpPr>
            <p:cNvPr id="254" name="Shape 254"/>
            <p:cNvSpPr txBox="1"/>
            <p:nvPr/>
          </p:nvSpPr>
          <p:spPr>
            <a:xfrm>
              <a:off x="5216100" y="754760"/>
              <a:ext cx="343241" cy="46961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gr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p:txBody>
          <a:bodyPr/>
          <a:lstStyle/>
          <a:p>
            <a:pPr lvl="0"/>
            <a:r>
              <a:rPr lang="en-US" smtClean="0">
                <a:sym typeface="Lustria"/>
              </a:rPr>
              <a:t>Objectives</a:t>
            </a:r>
            <a:endParaRPr lang="en-US" dirty="0">
              <a:sym typeface="Lustria"/>
            </a:endParaRPr>
          </a:p>
        </p:txBody>
      </p:sp>
      <p:sp>
        <p:nvSpPr>
          <p:cNvPr id="5" name="Content Placeholder 4"/>
          <p:cNvSpPr>
            <a:spLocks noGrp="1"/>
          </p:cNvSpPr>
          <p:nvPr>
            <p:ph idx="1"/>
          </p:nvPr>
        </p:nvSpPr>
        <p:spPr/>
        <p:txBody>
          <a:bodyPr/>
          <a:lstStyle/>
          <a:p>
            <a:endParaRPr lang="en-US"/>
          </a:p>
        </p:txBody>
      </p:sp>
      <p:grpSp>
        <p:nvGrpSpPr>
          <p:cNvPr id="260" name="Shape 260"/>
          <p:cNvGrpSpPr/>
          <p:nvPr/>
        </p:nvGrpSpPr>
        <p:grpSpPr>
          <a:xfrm>
            <a:off x="528747" y="1701289"/>
            <a:ext cx="6862650" cy="3200400"/>
            <a:chOff x="0" y="0"/>
            <a:chExt cx="6862650" cy="3200400"/>
          </a:xfrm>
        </p:grpSpPr>
        <p:sp>
          <p:nvSpPr>
            <p:cNvPr id="261" name="Shape 261"/>
            <p:cNvSpPr/>
            <p:nvPr/>
          </p:nvSpPr>
          <p:spPr>
            <a:xfrm>
              <a:off x="0" y="0"/>
              <a:ext cx="5833253" cy="960119"/>
            </a:xfrm>
            <a:prstGeom prst="roundRect">
              <a:avLst>
                <a:gd name="adj" fmla="val 10000"/>
              </a:avLst>
            </a:prstGeom>
            <a:solidFill>
              <a:srgbClr val="FF6600"/>
            </a:solidFill>
            <a:ln>
              <a:noFill/>
            </a:ln>
          </p:spPr>
          <p:txBody>
            <a:bodyPr lIns="91425" tIns="91425" rIns="91425" bIns="91425" anchor="ctr" anchorCtr="0">
              <a:noAutofit/>
            </a:bodyPr>
            <a:lstStyle/>
            <a:p>
              <a:pPr>
                <a:spcBef>
                  <a:spcPts val="0"/>
                </a:spcBef>
                <a:buNone/>
              </a:pPr>
              <a:endParaRPr/>
            </a:p>
          </p:txBody>
        </p:sp>
        <p:sp>
          <p:nvSpPr>
            <p:cNvPr id="262" name="Shape 262"/>
            <p:cNvSpPr txBox="1"/>
            <p:nvPr/>
          </p:nvSpPr>
          <p:spPr>
            <a:xfrm>
              <a:off x="28120" y="28120"/>
              <a:ext cx="4797208" cy="903877"/>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3F3F3F"/>
                  </a:solidFill>
                  <a:latin typeface="Lustria"/>
                  <a:ea typeface="Lustria"/>
                  <a:cs typeface="Lustria"/>
                  <a:sym typeface="Lustria"/>
                </a:rPr>
                <a:t>Background and Rationale</a:t>
              </a:r>
            </a:p>
          </p:txBody>
        </p:sp>
        <p:sp>
          <p:nvSpPr>
            <p:cNvPr id="263" name="Shape 263"/>
            <p:cNvSpPr/>
            <p:nvPr/>
          </p:nvSpPr>
          <p:spPr>
            <a:xfrm>
              <a:off x="514697" y="1120140"/>
              <a:ext cx="5833253" cy="960119"/>
            </a:xfrm>
            <a:prstGeom prst="roundRect">
              <a:avLst>
                <a:gd name="adj" fmla="val 10000"/>
              </a:avLst>
            </a:prstGeom>
            <a:solidFill>
              <a:srgbClr val="FFBA00"/>
            </a:solidFill>
            <a:ln>
              <a:noFill/>
            </a:ln>
          </p:spPr>
          <p:txBody>
            <a:bodyPr lIns="91425" tIns="91425" rIns="91425" bIns="91425" anchor="ctr" anchorCtr="0">
              <a:noAutofit/>
            </a:bodyPr>
            <a:lstStyle/>
            <a:p>
              <a:pPr>
                <a:spcBef>
                  <a:spcPts val="0"/>
                </a:spcBef>
                <a:buNone/>
              </a:pPr>
              <a:endParaRPr/>
            </a:p>
          </p:txBody>
        </p:sp>
        <p:sp>
          <p:nvSpPr>
            <p:cNvPr id="264" name="Shape 264"/>
            <p:cNvSpPr txBox="1"/>
            <p:nvPr/>
          </p:nvSpPr>
          <p:spPr>
            <a:xfrm>
              <a:off x="542818" y="1148261"/>
              <a:ext cx="4638233" cy="903877"/>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404040"/>
                  </a:solidFill>
                  <a:latin typeface="Lustria"/>
                  <a:ea typeface="Lustria"/>
                  <a:cs typeface="Lustria"/>
                  <a:sym typeface="Lustria"/>
                </a:rPr>
                <a:t>Instructional strategies</a:t>
              </a:r>
            </a:p>
          </p:txBody>
        </p:sp>
        <p:sp>
          <p:nvSpPr>
            <p:cNvPr id="265" name="Shape 265"/>
            <p:cNvSpPr/>
            <p:nvPr/>
          </p:nvSpPr>
          <p:spPr>
            <a:xfrm>
              <a:off x="1029396" y="2240280"/>
              <a:ext cx="5833253" cy="960119"/>
            </a:xfrm>
            <a:prstGeom prst="roundRect">
              <a:avLst>
                <a:gd name="adj" fmla="val 10000"/>
              </a:avLst>
            </a:prstGeom>
            <a:solidFill>
              <a:srgbClr val="89B700"/>
            </a:solidFill>
            <a:ln>
              <a:noFill/>
            </a:ln>
          </p:spPr>
          <p:txBody>
            <a:bodyPr lIns="91425" tIns="91425" rIns="91425" bIns="91425" anchor="ctr" anchorCtr="0">
              <a:noAutofit/>
            </a:bodyPr>
            <a:lstStyle/>
            <a:p>
              <a:pPr>
                <a:spcBef>
                  <a:spcPts val="0"/>
                </a:spcBef>
                <a:buNone/>
              </a:pPr>
              <a:endParaRPr/>
            </a:p>
          </p:txBody>
        </p:sp>
        <p:sp>
          <p:nvSpPr>
            <p:cNvPr id="266" name="Shape 266"/>
            <p:cNvSpPr txBox="1"/>
            <p:nvPr/>
          </p:nvSpPr>
          <p:spPr>
            <a:xfrm>
              <a:off x="1057517" y="2268400"/>
              <a:ext cx="4638233" cy="903877"/>
            </a:xfrm>
            <a:prstGeom prst="rect">
              <a:avLst/>
            </a:prstGeom>
            <a:noFill/>
            <a:ln>
              <a:noFill/>
            </a:ln>
          </p:spPr>
          <p:txBody>
            <a:bodyPr lIns="99050" tIns="99050" rIns="99050" bIns="99050" anchor="ctr" anchorCtr="0">
              <a:noAutofit/>
            </a:bodyPr>
            <a:lstStyle/>
            <a:p>
              <a:pPr marL="0" marR="0" lvl="0" indent="0" algn="ctr" rtl="0">
                <a:lnSpc>
                  <a:spcPct val="90000"/>
                </a:lnSpc>
                <a:spcBef>
                  <a:spcPts val="0"/>
                </a:spcBef>
                <a:spcAft>
                  <a:spcPts val="910"/>
                </a:spcAft>
                <a:buSzPct val="25000"/>
                <a:buNone/>
              </a:pPr>
              <a:r>
                <a:rPr lang="en-US" sz="2600" b="0" i="0" u="none" strike="noStrike" cap="none" baseline="0">
                  <a:solidFill>
                    <a:srgbClr val="404040"/>
                  </a:solidFill>
                  <a:latin typeface="Lustria"/>
                  <a:ea typeface="Lustria"/>
                  <a:cs typeface="Lustria"/>
                  <a:sym typeface="Lustria"/>
                </a:rPr>
                <a:t>Example lesson &amp; lesson components</a:t>
              </a:r>
            </a:p>
          </p:txBody>
        </p:sp>
        <p:sp>
          <p:nvSpPr>
            <p:cNvPr id="267" name="Shape 267"/>
            <p:cNvSpPr/>
            <p:nvPr/>
          </p:nvSpPr>
          <p:spPr>
            <a:xfrm>
              <a:off x="5209175" y="728091"/>
              <a:ext cx="624078" cy="624078"/>
            </a:xfrm>
            <a:prstGeom prst="downArrow">
              <a:avLst>
                <a:gd name="adj1" fmla="val 55000"/>
                <a:gd name="adj2" fmla="val 45000"/>
              </a:avLst>
            </a:prstGeom>
            <a:solidFill>
              <a:srgbClr val="FFE0CB">
                <a:alpha val="89803"/>
              </a:srgbClr>
            </a:solidFill>
            <a:ln>
              <a:noFill/>
            </a:ln>
          </p:spPr>
          <p:txBody>
            <a:bodyPr lIns="91425" tIns="91425" rIns="91425" bIns="91425" anchor="ctr" anchorCtr="0">
              <a:noAutofit/>
            </a:bodyPr>
            <a:lstStyle/>
            <a:p>
              <a:pPr>
                <a:spcBef>
                  <a:spcPts val="0"/>
                </a:spcBef>
                <a:buNone/>
              </a:pPr>
              <a:endParaRPr/>
            </a:p>
          </p:txBody>
        </p:sp>
        <p:sp>
          <p:nvSpPr>
            <p:cNvPr id="268" name="Shape 268"/>
            <p:cNvSpPr txBox="1"/>
            <p:nvPr/>
          </p:nvSpPr>
          <p:spPr>
            <a:xfrm>
              <a:off x="5349592" y="728091"/>
              <a:ext cx="343241" cy="46961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sp>
          <p:nvSpPr>
            <p:cNvPr id="269" name="Shape 269"/>
            <p:cNvSpPr/>
            <p:nvPr/>
          </p:nvSpPr>
          <p:spPr>
            <a:xfrm>
              <a:off x="5723873" y="1841830"/>
              <a:ext cx="624078" cy="624078"/>
            </a:xfrm>
            <a:prstGeom prst="downArrow">
              <a:avLst>
                <a:gd name="adj1" fmla="val 55000"/>
                <a:gd name="adj2" fmla="val 45000"/>
              </a:avLst>
            </a:prstGeom>
            <a:solidFill>
              <a:srgbClr val="FFF1CB">
                <a:alpha val="89803"/>
              </a:srgbClr>
            </a:solidFill>
            <a:ln>
              <a:noFill/>
            </a:ln>
          </p:spPr>
          <p:txBody>
            <a:bodyPr lIns="91425" tIns="91425" rIns="91425" bIns="91425" anchor="ctr" anchorCtr="0">
              <a:noAutofit/>
            </a:bodyPr>
            <a:lstStyle/>
            <a:p>
              <a:pPr>
                <a:spcBef>
                  <a:spcPts val="0"/>
                </a:spcBef>
                <a:buNone/>
              </a:pPr>
              <a:endParaRPr/>
            </a:p>
          </p:txBody>
        </p:sp>
        <p:sp>
          <p:nvSpPr>
            <p:cNvPr id="270" name="Shape 270"/>
            <p:cNvSpPr txBox="1"/>
            <p:nvPr/>
          </p:nvSpPr>
          <p:spPr>
            <a:xfrm>
              <a:off x="5864292" y="1841830"/>
              <a:ext cx="343241" cy="469618"/>
            </a:xfrm>
            <a:prstGeom prst="rect">
              <a:avLst/>
            </a:prstGeom>
            <a:noFill/>
            <a:ln>
              <a:noFill/>
            </a:ln>
          </p:spPr>
          <p:txBody>
            <a:bodyPr lIns="35550" tIns="35550" rIns="35550" bIns="35550" anchor="ctr" anchorCtr="0">
              <a:noAutofit/>
            </a:bodyPr>
            <a:lstStyle/>
            <a:p>
              <a:pPr marL="0" marR="0" lvl="0" indent="0" algn="ctr" rtl="0">
                <a:lnSpc>
                  <a:spcPct val="90000"/>
                </a:lnSpc>
                <a:spcBef>
                  <a:spcPts val="0"/>
                </a:spcBef>
                <a:spcAft>
                  <a:spcPts val="980"/>
                </a:spcAft>
                <a:buNone/>
              </a:pPr>
              <a:endParaRPr sz="2800" b="0" i="0" u="none" strike="noStrike" cap="none" baseline="0">
                <a:solidFill>
                  <a:schemeClr val="dk1"/>
                </a:solidFill>
                <a:latin typeface="Lustria"/>
                <a:ea typeface="Lustria"/>
                <a:cs typeface="Lustria"/>
                <a:sym typeface="Lustria"/>
              </a:endParaRPr>
            </a:p>
          </p:txBody>
        </p:sp>
      </p:grpSp>
      <p:sp>
        <p:nvSpPr>
          <p:cNvPr id="2" name="Date Placeholder 1"/>
          <p:cNvSpPr>
            <a:spLocks noGrp="1"/>
          </p:cNvSpPr>
          <p:nvPr>
            <p:ph type="dt" sz="half" idx="10"/>
          </p:nvPr>
        </p:nvSpPr>
        <p:spPr/>
        <p:txBody>
          <a:bodyPr/>
          <a:lstStyle/>
          <a:p>
            <a:r>
              <a:rPr lang="en-US" smtClean="0"/>
              <a:t>Computer Literacy Resources &amp; Materials for Adult ELLs – TESOL15</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R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R PPT Template" id="{885EA5A8-5423-4D12-A356-FD35B66A73F7}" vid="{97828259-ED45-4E34-B63C-EC1055D4CCE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TotalTime>
  <Words>2721</Words>
  <Application>Microsoft Macintosh PowerPoint</Application>
  <PresentationFormat>On-screen Show (4:3)</PresentationFormat>
  <Paragraphs>441</Paragraphs>
  <Slides>49</Slides>
  <Notes>37</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CR PPT Template</vt:lpstr>
      <vt:lpstr>Computer Literacy Instructional Resources for Adult ELLs</vt:lpstr>
      <vt:lpstr>Raise Your Hand If…</vt:lpstr>
      <vt:lpstr>Learning about new technology…</vt:lpstr>
      <vt:lpstr>Problem Solving in Technology Rich Environments</vt:lpstr>
      <vt:lpstr>PSTRE:  Adult Immigrants</vt:lpstr>
      <vt:lpstr>Turn &amp; Talk</vt:lpstr>
      <vt:lpstr>Objectives</vt:lpstr>
      <vt:lpstr>Objectives</vt:lpstr>
      <vt:lpstr>Objectives</vt:lpstr>
      <vt:lpstr>Objectives</vt:lpstr>
      <vt:lpstr>Overview of Carlos Rosario Intl. Public Charter School</vt:lpstr>
      <vt:lpstr>The CR Mission</vt:lpstr>
      <vt:lpstr>Overview of Carlos Rosario PCS</vt:lpstr>
      <vt:lpstr>Student Profiles – Years of Education</vt:lpstr>
      <vt:lpstr>Student Profiles – 1st Languages</vt:lpstr>
      <vt:lpstr>Student Profiles – Age Ranges</vt:lpstr>
      <vt:lpstr>Digital Literacy Instruction for ELLs</vt:lpstr>
      <vt:lpstr>Instructional Strategies</vt:lpstr>
      <vt:lpstr>Guiding Principles</vt:lpstr>
      <vt:lpstr>Guiding Principles</vt:lpstr>
      <vt:lpstr>Lesson Outline</vt:lpstr>
      <vt:lpstr>Lesson Example #1</vt:lpstr>
      <vt:lpstr>Communication</vt:lpstr>
      <vt:lpstr>Before Lab: Activate Background</vt:lpstr>
      <vt:lpstr>Activate Background + Vocab. </vt:lpstr>
      <vt:lpstr>Vocabulary</vt:lpstr>
      <vt:lpstr>Guided Exploration</vt:lpstr>
      <vt:lpstr>Guided Exploration</vt:lpstr>
      <vt:lpstr>Authentic Task</vt:lpstr>
      <vt:lpstr>Repeat &amp; Remember</vt:lpstr>
      <vt:lpstr>Repeat &amp; Remember: Formative Assessment</vt:lpstr>
      <vt:lpstr>Lesson Example #2</vt:lpstr>
      <vt:lpstr>Objectives</vt:lpstr>
      <vt:lpstr> Activate Background</vt:lpstr>
      <vt:lpstr> Activate Background + Vocab.</vt:lpstr>
      <vt:lpstr>Guided Exploration</vt:lpstr>
      <vt:lpstr>Guided Exploration</vt:lpstr>
      <vt:lpstr>Authentic Task</vt:lpstr>
      <vt:lpstr>Authentic Task</vt:lpstr>
      <vt:lpstr>Repeat &amp; Remember</vt:lpstr>
      <vt:lpstr>Big Ideas + Real Life</vt:lpstr>
      <vt:lpstr>Follow-Up Tasks</vt:lpstr>
      <vt:lpstr>Lesson Components</vt:lpstr>
      <vt:lpstr>Lesson Accessories</vt:lpstr>
      <vt:lpstr>Create Your Lesson</vt:lpstr>
      <vt:lpstr>What Lessons Do Your Ss Need?</vt:lpstr>
      <vt:lpstr>Use Padlet to Reflect</vt:lpstr>
      <vt:lpstr>References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Literacy Instructional Resources for ELLs</dc:title>
  <dc:creator>Heather Tatton-Harris</dc:creator>
  <cp:lastModifiedBy>Heather Tatton-Harris</cp:lastModifiedBy>
  <cp:revision>74</cp:revision>
  <cp:lastPrinted>2015-03-10T00:20:28Z</cp:lastPrinted>
  <dcterms:modified xsi:type="dcterms:W3CDTF">2015-03-26T22:47:05Z</dcterms:modified>
</cp:coreProperties>
</file>